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325"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26" r:id="rId59"/>
    <p:sldId id="329" r:id="rId60"/>
    <p:sldId id="327" r:id="rId61"/>
    <p:sldId id="328" r:id="rId62"/>
    <p:sldId id="342" r:id="rId63"/>
    <p:sldId id="343" r:id="rId64"/>
    <p:sldId id="344" r:id="rId65"/>
    <p:sldId id="345" r:id="rId66"/>
    <p:sldId id="346" r:id="rId67"/>
    <p:sldId id="347" r:id="rId68"/>
    <p:sldId id="348" r:id="rId69"/>
    <p:sldId id="330" r:id="rId70"/>
    <p:sldId id="331" r:id="rId71"/>
    <p:sldId id="332" r:id="rId72"/>
    <p:sldId id="333" r:id="rId73"/>
    <p:sldId id="334" r:id="rId74"/>
    <p:sldId id="335" r:id="rId75"/>
    <p:sldId id="336" r:id="rId76"/>
    <p:sldId id="338" r:id="rId77"/>
    <p:sldId id="340" r:id="rId78"/>
    <p:sldId id="341" r:id="rId79"/>
    <p:sldId id="339" r:id="rId80"/>
    <p:sldId id="337" r:id="rId81"/>
    <p:sldId id="312" r:id="rId82"/>
    <p:sldId id="313" r:id="rId83"/>
    <p:sldId id="314" r:id="rId84"/>
    <p:sldId id="315" r:id="rId85"/>
    <p:sldId id="316" r:id="rId86"/>
    <p:sldId id="317" r:id="rId87"/>
    <p:sldId id="318" r:id="rId88"/>
    <p:sldId id="319" r:id="rId89"/>
    <p:sldId id="320" r:id="rId90"/>
    <p:sldId id="321" r:id="rId91"/>
    <p:sldId id="322" r:id="rId92"/>
    <p:sldId id="323" r:id="rId93"/>
    <p:sldId id="324"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516"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226"/>
    </p:cViewPr>
  </p:sorterViewPr>
  <p:notesViewPr>
    <p:cSldViewPr>
      <p:cViewPr varScale="1">
        <p:scale>
          <a:sx n="55" d="100"/>
          <a:sy n="55" d="100"/>
        </p:scale>
        <p:origin x="-28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B3E8CC-7ED0-4C6D-82B3-57F81D204A9C}" type="datetimeFigureOut">
              <a:rPr lang="en-US" smtClean="0"/>
              <a:pPr/>
              <a:t>3/10/2016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C7542D-188A-4E0D-919F-DF787E08AB57}" type="slidenum">
              <a:rPr lang="en-US" smtClean="0"/>
              <a:pPr/>
              <a:t>‹#›</a:t>
            </a:fld>
            <a:endParaRPr lang="en-US"/>
          </a:p>
        </p:txBody>
      </p:sp>
    </p:spTree>
    <p:extLst>
      <p:ext uri="{BB962C8B-B14F-4D97-AF65-F5344CB8AC3E}">
        <p14:creationId xmlns:p14="http://schemas.microsoft.com/office/powerpoint/2010/main" val="847534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9C7542D-188A-4E0D-919F-DF787E08AB57}" type="slidenum">
              <a:rPr lang="en-US" smtClean="0"/>
              <a:pPr/>
              <a:t>57</a:t>
            </a:fld>
            <a:endParaRPr lang="en-US"/>
          </a:p>
        </p:txBody>
      </p:sp>
    </p:spTree>
    <p:extLst>
      <p:ext uri="{BB962C8B-B14F-4D97-AF65-F5344CB8AC3E}">
        <p14:creationId xmlns:p14="http://schemas.microsoft.com/office/powerpoint/2010/main" val="172481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990600"/>
            <a:ext cx="7772400" cy="1371600"/>
          </a:xfrm>
          <a:prstGeom prst="rect">
            <a:avLst/>
          </a:prstGeom>
        </p:spPr>
        <p:txBody>
          <a:bodyPr/>
          <a:lstStyle>
            <a:lvl1pPr>
              <a:defRPr sz="3200"/>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1447800" y="3429000"/>
            <a:ext cx="7010400" cy="1600200"/>
          </a:xfrm>
          <a:prstGeom prst="rect">
            <a:avLst/>
          </a:prstGeom>
        </p:spPr>
        <p:txBody>
          <a:bodyPr/>
          <a:lstStyle>
            <a:lvl1pPr marL="0" indent="0">
              <a:buFont typeface="Wingdings" pitchFamily="2" charset="2"/>
              <a:buNone/>
              <a:defRPr sz="2100"/>
            </a:lvl1pPr>
          </a:lstStyle>
          <a:p>
            <a:r>
              <a:rPr lang="en-US" smtClean="0"/>
              <a:t>Click to edit Master subtitle style</a:t>
            </a:r>
            <a:endParaRPr lang="en-US"/>
          </a:p>
        </p:txBody>
      </p:sp>
      <p:sp>
        <p:nvSpPr>
          <p:cNvPr id="5124" name="Rectangle 4"/>
          <p:cNvSpPr>
            <a:spLocks noGrp="1" noChangeArrowheads="1"/>
          </p:cNvSpPr>
          <p:nvPr>
            <p:ph type="dt" sz="half" idx="2"/>
          </p:nvPr>
        </p:nvSpPr>
        <p:spPr>
          <a:xfrm>
            <a:off x="685800" y="6248400"/>
            <a:ext cx="1905000" cy="457200"/>
          </a:xfrm>
          <a:prstGeom prst="rect">
            <a:avLst/>
          </a:prstGeom>
        </p:spPr>
        <p:txBody>
          <a:bodyPr/>
          <a:lstStyle>
            <a:lvl1pPr>
              <a:defRPr/>
            </a:lvl1pPr>
          </a:lstStyle>
          <a:p>
            <a:fld id="{D2AB6B11-9A82-4006-A6F8-7EDF2E9DF010}" type="datetimeFigureOut">
              <a:rPr lang="en-US" smtClean="0"/>
              <a:pPr/>
              <a:t>3/10/2016</a:t>
            </a:fld>
            <a:endParaRPr lang="en-US"/>
          </a:p>
        </p:txBody>
      </p:sp>
      <p:sp>
        <p:nvSpPr>
          <p:cNvPr id="5125" name="Rectangle 5"/>
          <p:cNvSpPr>
            <a:spLocks noGrp="1" noChangeArrowheads="1"/>
          </p:cNvSpPr>
          <p:nvPr>
            <p:ph type="ftr" sz="quarter" idx="3"/>
          </p:nvPr>
        </p:nvSpPr>
        <p:spPr>
          <a:xfrm>
            <a:off x="3124200" y="6248400"/>
            <a:ext cx="2895600" cy="457200"/>
          </a:xfrm>
          <a:prstGeom prst="rect">
            <a:avLst/>
          </a:prstGeom>
        </p:spPr>
        <p:txBody>
          <a:bodyPr/>
          <a:lstStyle>
            <a:lvl1pPr>
              <a:defRPr/>
            </a:lvl1pPr>
          </a:lstStyle>
          <a:p>
            <a:endParaRPr lang="en-US"/>
          </a:p>
        </p:txBody>
      </p:sp>
      <p:sp>
        <p:nvSpPr>
          <p:cNvPr id="5126" name="Rectangle 6"/>
          <p:cNvSpPr>
            <a:spLocks noGrp="1" noChangeArrowheads="1"/>
          </p:cNvSpPr>
          <p:nvPr>
            <p:ph type="sldNum" sz="quarter" idx="4"/>
          </p:nvPr>
        </p:nvSpPr>
        <p:spPr>
          <a:xfrm>
            <a:off x="6553200" y="6248400"/>
            <a:ext cx="1905000" cy="457200"/>
          </a:xfrm>
          <a:prstGeom prst="rect">
            <a:avLst/>
          </a:prstGeom>
        </p:spPr>
        <p:txBody>
          <a:bodyPr/>
          <a:lstStyle>
            <a:lvl1pPr>
              <a:defRPr/>
            </a:lvl1pPr>
          </a:lstStyle>
          <a:p>
            <a:fld id="{01D0EB17-E848-491F-94A7-D3B56C753D73}" type="slidenum">
              <a:rPr lang="en-US" smtClean="0"/>
              <a:pPr/>
              <a:t>‹#›</a:t>
            </a:fld>
            <a:endParaRPr lang="en-US"/>
          </a:p>
        </p:txBody>
      </p:sp>
      <p:sp>
        <p:nvSpPr>
          <p:cNvPr id="5127" name="AutoShape 7"/>
          <p:cNvSpPr>
            <a:spLocks noChangeArrowheads="1"/>
          </p:cNvSpPr>
          <p:nvPr/>
        </p:nvSpPr>
        <p:spPr bwMode="auto">
          <a:xfrm>
            <a:off x="685800" y="239395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EEB000"/>
          </a:solidFill>
          <a:ln w="9525">
            <a:solidFill>
              <a:srgbClr val="EEB000"/>
            </a:solidFill>
            <a:round/>
            <a:headEnd/>
            <a:tailEnd/>
          </a:ln>
        </p:spPr>
        <p:txBody>
          <a:bodyPr/>
          <a:lstStyle/>
          <a:p>
            <a:pPr eaLnBrk="1" hangingPunct="1"/>
            <a:endParaRPr lang="en-US" sz="2400">
              <a:latin typeface="Times New Roman" pitchFamily="18"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001000" cy="9144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566738" y="1295400"/>
            <a:ext cx="8001000" cy="48768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245225"/>
            <a:ext cx="1981200" cy="476250"/>
          </a:xfrm>
          <a:prstGeom prst="rect">
            <a:avLst/>
          </a:prstGeom>
        </p:spPr>
        <p:txBody>
          <a:bodyPr/>
          <a:lstStyle>
            <a:lvl1pPr>
              <a:defRPr/>
            </a:lvl1pPr>
          </a:lstStyle>
          <a:p>
            <a:fld id="{D2AB6B11-9A82-4006-A6F8-7EDF2E9DF010}" type="datetimeFigureOut">
              <a:rPr lang="en-US" smtClean="0"/>
              <a:pPr/>
              <a:t>3/10/2016</a:t>
            </a:fld>
            <a:endParaRPr lang="en-U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397625"/>
            <a:ext cx="1981200" cy="307975"/>
          </a:xfrm>
          <a:prstGeom prst="rect">
            <a:avLst/>
          </a:prstGeom>
        </p:spPr>
        <p:txBody>
          <a:bodyPr/>
          <a:lstStyle>
            <a:lvl1pPr>
              <a:defRPr/>
            </a:lvl1pPr>
          </a:lstStyle>
          <a:p>
            <a:fld id="{01D0EB17-E848-491F-94A7-D3B56C753D7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00825" y="152400"/>
            <a:ext cx="2009775" cy="60198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66738" y="152400"/>
            <a:ext cx="5881687" cy="60198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245225"/>
            <a:ext cx="1981200" cy="476250"/>
          </a:xfrm>
          <a:prstGeom prst="rect">
            <a:avLst/>
          </a:prstGeom>
        </p:spPr>
        <p:txBody>
          <a:bodyPr/>
          <a:lstStyle>
            <a:lvl1pPr>
              <a:defRPr/>
            </a:lvl1pPr>
          </a:lstStyle>
          <a:p>
            <a:fld id="{D2AB6B11-9A82-4006-A6F8-7EDF2E9DF010}" type="datetimeFigureOut">
              <a:rPr lang="en-US" smtClean="0"/>
              <a:pPr/>
              <a:t>3/10/2016</a:t>
            </a:fld>
            <a:endParaRPr lang="en-U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397625"/>
            <a:ext cx="1981200" cy="307975"/>
          </a:xfrm>
          <a:prstGeom prst="rect">
            <a:avLst/>
          </a:prstGeom>
        </p:spPr>
        <p:txBody>
          <a:bodyPr/>
          <a:lstStyle>
            <a:lvl1pPr>
              <a:defRPr/>
            </a:lvl1pPr>
          </a:lstStyle>
          <a:p>
            <a:fld id="{01D0EB17-E848-491F-94A7-D3B56C753D7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001000" cy="9144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566738" y="1295400"/>
            <a:ext cx="8001000" cy="48768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245225"/>
            <a:ext cx="1981200" cy="476250"/>
          </a:xfrm>
          <a:prstGeom prst="rect">
            <a:avLst/>
          </a:prstGeom>
        </p:spPr>
        <p:txBody>
          <a:bodyPr/>
          <a:lstStyle>
            <a:lvl1pPr>
              <a:defRPr/>
            </a:lvl1pPr>
          </a:lstStyle>
          <a:p>
            <a:fld id="{D2AB6B11-9A82-4006-A6F8-7EDF2E9DF010}" type="datetimeFigureOut">
              <a:rPr lang="en-US" smtClean="0"/>
              <a:pPr/>
              <a:t>3/10/2016</a:t>
            </a:fld>
            <a:endParaRPr lang="en-U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397625"/>
            <a:ext cx="1981200" cy="307975"/>
          </a:xfrm>
          <a:prstGeom prst="rect">
            <a:avLst/>
          </a:prstGeom>
        </p:spPr>
        <p:txBody>
          <a:bodyPr/>
          <a:lstStyle>
            <a:lvl1pPr>
              <a:defRPr/>
            </a:lvl1pPr>
          </a:lstStyle>
          <a:p>
            <a:fld id="{01D0EB17-E848-491F-94A7-D3B56C753D7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a:xfrm>
            <a:off x="609600" y="6245225"/>
            <a:ext cx="1981200" cy="476250"/>
          </a:xfrm>
          <a:prstGeom prst="rect">
            <a:avLst/>
          </a:prstGeom>
        </p:spPr>
        <p:txBody>
          <a:bodyPr/>
          <a:lstStyle>
            <a:lvl1pPr>
              <a:defRPr/>
            </a:lvl1pPr>
          </a:lstStyle>
          <a:p>
            <a:fld id="{D2AB6B11-9A82-4006-A6F8-7EDF2E9DF010}" type="datetimeFigureOut">
              <a:rPr lang="en-US" smtClean="0"/>
              <a:pPr/>
              <a:t>3/10/2016</a:t>
            </a:fld>
            <a:endParaRPr lang="en-U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397625"/>
            <a:ext cx="1981200" cy="307975"/>
          </a:xfrm>
          <a:prstGeom prst="rect">
            <a:avLst/>
          </a:prstGeom>
        </p:spPr>
        <p:txBody>
          <a:bodyPr/>
          <a:lstStyle>
            <a:lvl1pPr>
              <a:defRPr/>
            </a:lvl1pPr>
          </a:lstStyle>
          <a:p>
            <a:fld id="{01D0EB17-E848-491F-94A7-D3B56C753D7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001000" cy="9144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566738" y="1295400"/>
            <a:ext cx="3924300" cy="4876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95400"/>
            <a:ext cx="3924300" cy="4876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09600" y="6245225"/>
            <a:ext cx="1981200" cy="476250"/>
          </a:xfrm>
          <a:prstGeom prst="rect">
            <a:avLst/>
          </a:prstGeom>
        </p:spPr>
        <p:txBody>
          <a:bodyPr/>
          <a:lstStyle>
            <a:lvl1pPr>
              <a:defRPr/>
            </a:lvl1pPr>
          </a:lstStyle>
          <a:p>
            <a:fld id="{D2AB6B11-9A82-4006-A6F8-7EDF2E9DF010}" type="datetimeFigureOut">
              <a:rPr lang="en-US" smtClean="0"/>
              <a:pPr/>
              <a:t>3/10/2016</a:t>
            </a:fld>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397625"/>
            <a:ext cx="1981200" cy="307975"/>
          </a:xfrm>
          <a:prstGeom prst="rect">
            <a:avLst/>
          </a:prstGeom>
        </p:spPr>
        <p:txBody>
          <a:bodyPr/>
          <a:lstStyle>
            <a:lvl1pPr>
              <a:defRPr/>
            </a:lvl1pPr>
          </a:lstStyle>
          <a:p>
            <a:fld id="{01D0EB17-E848-491F-94A7-D3B56C753D7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09600" y="6245225"/>
            <a:ext cx="1981200" cy="476250"/>
          </a:xfrm>
          <a:prstGeom prst="rect">
            <a:avLst/>
          </a:prstGeom>
        </p:spPr>
        <p:txBody>
          <a:bodyPr/>
          <a:lstStyle>
            <a:lvl1pPr>
              <a:defRPr/>
            </a:lvl1pPr>
          </a:lstStyle>
          <a:p>
            <a:fld id="{D2AB6B11-9A82-4006-A6F8-7EDF2E9DF010}" type="datetimeFigureOut">
              <a:rPr lang="en-US" smtClean="0"/>
              <a:pPr/>
              <a:t>3/10/2016</a:t>
            </a:fld>
            <a:endParaRPr lang="en-US"/>
          </a:p>
        </p:txBody>
      </p:sp>
      <p:sp>
        <p:nvSpPr>
          <p:cNvPr id="8" name="Footer Placeholder 7"/>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9" name="Slide Number Placeholder 8"/>
          <p:cNvSpPr>
            <a:spLocks noGrp="1"/>
          </p:cNvSpPr>
          <p:nvPr>
            <p:ph type="sldNum" sz="quarter" idx="12"/>
          </p:nvPr>
        </p:nvSpPr>
        <p:spPr>
          <a:xfrm>
            <a:off x="6553200" y="6397625"/>
            <a:ext cx="1981200" cy="307975"/>
          </a:xfrm>
          <a:prstGeom prst="rect">
            <a:avLst/>
          </a:prstGeom>
        </p:spPr>
        <p:txBody>
          <a:bodyPr/>
          <a:lstStyle>
            <a:lvl1pPr>
              <a:defRPr/>
            </a:lvl1pPr>
          </a:lstStyle>
          <a:p>
            <a:fld id="{01D0EB17-E848-491F-94A7-D3B56C753D7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001000" cy="9144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0" y="6245225"/>
            <a:ext cx="1981200" cy="476250"/>
          </a:xfrm>
          <a:prstGeom prst="rect">
            <a:avLst/>
          </a:prstGeom>
        </p:spPr>
        <p:txBody>
          <a:bodyPr/>
          <a:lstStyle>
            <a:lvl1pPr>
              <a:defRPr/>
            </a:lvl1pPr>
          </a:lstStyle>
          <a:p>
            <a:fld id="{D2AB6B11-9A82-4006-A6F8-7EDF2E9DF010}" type="datetimeFigureOut">
              <a:rPr lang="en-US" smtClean="0"/>
              <a:pPr/>
              <a:t>3/10/2016</a:t>
            </a:fld>
            <a:endParaRPr lang="en-US"/>
          </a:p>
        </p:txBody>
      </p:sp>
      <p:sp>
        <p:nvSpPr>
          <p:cNvPr id="4" name="Footer Placeholder 3"/>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a:xfrm>
            <a:off x="6553200" y="6397625"/>
            <a:ext cx="1981200" cy="307975"/>
          </a:xfrm>
          <a:prstGeom prst="rect">
            <a:avLst/>
          </a:prstGeom>
        </p:spPr>
        <p:txBody>
          <a:bodyPr/>
          <a:lstStyle>
            <a:lvl1pPr>
              <a:defRPr/>
            </a:lvl1pPr>
          </a:lstStyle>
          <a:p>
            <a:fld id="{01D0EB17-E848-491F-94A7-D3B56C753D7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245225"/>
            <a:ext cx="1981200" cy="476250"/>
          </a:xfrm>
          <a:prstGeom prst="rect">
            <a:avLst/>
          </a:prstGeom>
        </p:spPr>
        <p:txBody>
          <a:bodyPr/>
          <a:lstStyle>
            <a:lvl1pPr>
              <a:defRPr/>
            </a:lvl1pPr>
          </a:lstStyle>
          <a:p>
            <a:fld id="{D2AB6B11-9A82-4006-A6F8-7EDF2E9DF010}" type="datetimeFigureOut">
              <a:rPr lang="en-US" smtClean="0"/>
              <a:pPr/>
              <a:t>3/10/2016</a:t>
            </a:fld>
            <a:endParaRPr lang="en-US"/>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a:xfrm>
            <a:off x="6553200" y="6397625"/>
            <a:ext cx="1981200" cy="307975"/>
          </a:xfrm>
          <a:prstGeom prst="rect">
            <a:avLst/>
          </a:prstGeom>
        </p:spPr>
        <p:txBody>
          <a:bodyPr/>
          <a:lstStyle>
            <a:lvl1pPr>
              <a:defRPr/>
            </a:lvl1pPr>
          </a:lstStyle>
          <a:p>
            <a:fld id="{01D0EB17-E848-491F-94A7-D3B56C753D7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0" y="6245225"/>
            <a:ext cx="1981200" cy="476250"/>
          </a:xfrm>
          <a:prstGeom prst="rect">
            <a:avLst/>
          </a:prstGeom>
        </p:spPr>
        <p:txBody>
          <a:bodyPr/>
          <a:lstStyle>
            <a:lvl1pPr>
              <a:defRPr/>
            </a:lvl1pPr>
          </a:lstStyle>
          <a:p>
            <a:fld id="{D2AB6B11-9A82-4006-A6F8-7EDF2E9DF010}" type="datetimeFigureOut">
              <a:rPr lang="en-US" smtClean="0"/>
              <a:pPr/>
              <a:t>3/10/2016</a:t>
            </a:fld>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397625"/>
            <a:ext cx="1981200" cy="307975"/>
          </a:xfrm>
          <a:prstGeom prst="rect">
            <a:avLst/>
          </a:prstGeom>
        </p:spPr>
        <p:txBody>
          <a:bodyPr/>
          <a:lstStyle>
            <a:lvl1pPr>
              <a:defRPr/>
            </a:lvl1pPr>
          </a:lstStyle>
          <a:p>
            <a:fld id="{01D0EB17-E848-491F-94A7-D3B56C753D7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0" y="6245225"/>
            <a:ext cx="1981200" cy="476250"/>
          </a:xfrm>
          <a:prstGeom prst="rect">
            <a:avLst/>
          </a:prstGeom>
        </p:spPr>
        <p:txBody>
          <a:bodyPr/>
          <a:lstStyle>
            <a:lvl1pPr>
              <a:defRPr/>
            </a:lvl1pPr>
          </a:lstStyle>
          <a:p>
            <a:fld id="{D2AB6B11-9A82-4006-A6F8-7EDF2E9DF010}" type="datetimeFigureOut">
              <a:rPr lang="en-US" smtClean="0"/>
              <a:pPr/>
              <a:t>3/10/2016</a:t>
            </a:fld>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397625"/>
            <a:ext cx="1981200" cy="307975"/>
          </a:xfrm>
          <a:prstGeom prst="rect">
            <a:avLst/>
          </a:prstGeom>
        </p:spPr>
        <p:txBody>
          <a:bodyPr/>
          <a:lstStyle>
            <a:lvl1pPr>
              <a:defRPr/>
            </a:lvl1pPr>
          </a:lstStyle>
          <a:p>
            <a:fld id="{01D0EB17-E848-491F-94A7-D3B56C753D7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rtl="0" eaLnBrk="1" fontAlgn="base" hangingPunct="1">
        <a:spcBef>
          <a:spcPct val="0"/>
        </a:spcBef>
        <a:spcAft>
          <a:spcPct val="0"/>
        </a:spcAft>
        <a:defRPr sz="3000">
          <a:solidFill>
            <a:schemeClr val="folHlink"/>
          </a:solidFill>
          <a:latin typeface="+mj-lt"/>
          <a:ea typeface="+mj-ea"/>
          <a:cs typeface="+mj-cs"/>
        </a:defRPr>
      </a:lvl1pPr>
      <a:lvl2pPr algn="l" rtl="0" eaLnBrk="1" fontAlgn="base" hangingPunct="1">
        <a:spcBef>
          <a:spcPct val="0"/>
        </a:spcBef>
        <a:spcAft>
          <a:spcPct val="0"/>
        </a:spcAft>
        <a:defRPr sz="3000">
          <a:solidFill>
            <a:schemeClr val="folHlink"/>
          </a:solidFill>
          <a:latin typeface="Verdana" pitchFamily="34" charset="0"/>
        </a:defRPr>
      </a:lvl2pPr>
      <a:lvl3pPr algn="l" rtl="0" eaLnBrk="1" fontAlgn="base" hangingPunct="1">
        <a:spcBef>
          <a:spcPct val="0"/>
        </a:spcBef>
        <a:spcAft>
          <a:spcPct val="0"/>
        </a:spcAft>
        <a:defRPr sz="3000">
          <a:solidFill>
            <a:schemeClr val="folHlink"/>
          </a:solidFill>
          <a:latin typeface="Verdana" pitchFamily="34" charset="0"/>
        </a:defRPr>
      </a:lvl3pPr>
      <a:lvl4pPr algn="l" rtl="0" eaLnBrk="1" fontAlgn="base" hangingPunct="1">
        <a:spcBef>
          <a:spcPct val="0"/>
        </a:spcBef>
        <a:spcAft>
          <a:spcPct val="0"/>
        </a:spcAft>
        <a:defRPr sz="3000">
          <a:solidFill>
            <a:schemeClr val="folHlink"/>
          </a:solidFill>
          <a:latin typeface="Verdana" pitchFamily="34" charset="0"/>
        </a:defRPr>
      </a:lvl4pPr>
      <a:lvl5pPr algn="l" rtl="0" eaLnBrk="1" fontAlgn="base" hangingPunct="1">
        <a:spcBef>
          <a:spcPct val="0"/>
        </a:spcBef>
        <a:spcAft>
          <a:spcPct val="0"/>
        </a:spcAft>
        <a:defRPr sz="3000">
          <a:solidFill>
            <a:schemeClr val="folHlink"/>
          </a:solidFill>
          <a:latin typeface="Verdana" pitchFamily="34" charset="0"/>
        </a:defRPr>
      </a:lvl5pPr>
      <a:lvl6pPr marL="457200" algn="l" rtl="0" eaLnBrk="1" fontAlgn="base" hangingPunct="1">
        <a:spcBef>
          <a:spcPct val="0"/>
        </a:spcBef>
        <a:spcAft>
          <a:spcPct val="0"/>
        </a:spcAft>
        <a:defRPr sz="3000">
          <a:solidFill>
            <a:schemeClr val="folHlink"/>
          </a:solidFill>
          <a:latin typeface="Verdana" pitchFamily="34" charset="0"/>
        </a:defRPr>
      </a:lvl6pPr>
      <a:lvl7pPr marL="914400" algn="l" rtl="0" eaLnBrk="1" fontAlgn="base" hangingPunct="1">
        <a:spcBef>
          <a:spcPct val="0"/>
        </a:spcBef>
        <a:spcAft>
          <a:spcPct val="0"/>
        </a:spcAft>
        <a:defRPr sz="3000">
          <a:solidFill>
            <a:schemeClr val="folHlink"/>
          </a:solidFill>
          <a:latin typeface="Verdana" pitchFamily="34" charset="0"/>
        </a:defRPr>
      </a:lvl7pPr>
      <a:lvl8pPr marL="1371600" algn="l" rtl="0" eaLnBrk="1" fontAlgn="base" hangingPunct="1">
        <a:spcBef>
          <a:spcPct val="0"/>
        </a:spcBef>
        <a:spcAft>
          <a:spcPct val="0"/>
        </a:spcAft>
        <a:defRPr sz="3000">
          <a:solidFill>
            <a:schemeClr val="folHlink"/>
          </a:solidFill>
          <a:latin typeface="Verdana" pitchFamily="34" charset="0"/>
        </a:defRPr>
      </a:lvl8pPr>
      <a:lvl9pPr marL="1828800" algn="l" rtl="0" eaLnBrk="1" fontAlgn="base" hangingPunct="1">
        <a:spcBef>
          <a:spcPct val="0"/>
        </a:spcBef>
        <a:spcAft>
          <a:spcPct val="0"/>
        </a:spcAft>
        <a:defRPr sz="3000">
          <a:solidFill>
            <a:schemeClr val="folHlink"/>
          </a:solidFill>
          <a:latin typeface="Verdana" pitchFamily="34" charset="0"/>
        </a:defRPr>
      </a:lvl9pPr>
    </p:titleStyle>
    <p:bodyStyle>
      <a:lvl1pPr marL="469900" indent="-469900" algn="l" rtl="0" eaLnBrk="1" fontAlgn="base" hangingPunct="1">
        <a:spcBef>
          <a:spcPct val="20000"/>
        </a:spcBef>
        <a:spcAft>
          <a:spcPct val="50000"/>
        </a:spcAft>
        <a:buClr>
          <a:srgbClr val="EEB000"/>
        </a:buClr>
        <a:buFont typeface="Wingdings" pitchFamily="2" charset="2"/>
        <a:buChar char="o"/>
        <a:defRPr sz="2200">
          <a:solidFill>
            <a:schemeClr val="folHlink"/>
          </a:solidFill>
          <a:latin typeface="+mn-lt"/>
          <a:ea typeface="+mn-ea"/>
          <a:cs typeface="+mn-cs"/>
        </a:defRPr>
      </a:lvl1pPr>
      <a:lvl2pPr marL="908050" indent="-436563" algn="l" rtl="0" eaLnBrk="1" fontAlgn="base" hangingPunct="1">
        <a:spcBef>
          <a:spcPct val="20000"/>
        </a:spcBef>
        <a:spcAft>
          <a:spcPct val="50000"/>
        </a:spcAft>
        <a:buClr>
          <a:srgbClr val="EEB000"/>
        </a:buClr>
        <a:buFont typeface="Wingdings" pitchFamily="2" charset="2"/>
        <a:buChar char="n"/>
        <a:defRPr sz="2000">
          <a:solidFill>
            <a:schemeClr val="hlink"/>
          </a:solidFill>
          <a:latin typeface="+mn-lt"/>
        </a:defRPr>
      </a:lvl2pPr>
      <a:lvl3pPr marL="1304925" indent="-395288" algn="l" rtl="0" eaLnBrk="1" fontAlgn="base" hangingPunct="1">
        <a:spcBef>
          <a:spcPct val="20000"/>
        </a:spcBef>
        <a:spcAft>
          <a:spcPct val="0"/>
        </a:spcAft>
        <a:buClr>
          <a:srgbClr val="EEB000"/>
        </a:buClr>
        <a:buFont typeface="Wingdings" pitchFamily="2" charset="2"/>
        <a:buChar char="o"/>
        <a:defRPr>
          <a:solidFill>
            <a:schemeClr val="tx1"/>
          </a:solidFill>
          <a:latin typeface="+mn-lt"/>
        </a:defRPr>
      </a:lvl3pPr>
      <a:lvl4pPr marL="1693863" indent="-387350" algn="l" rtl="0" eaLnBrk="1" fontAlgn="base" hangingPunct="1">
        <a:spcBef>
          <a:spcPct val="20000"/>
        </a:spcBef>
        <a:spcAft>
          <a:spcPct val="0"/>
        </a:spcAft>
        <a:buClr>
          <a:srgbClr val="EEB000"/>
        </a:buClr>
        <a:buFont typeface="Wingdings" pitchFamily="2" charset="2"/>
        <a:buChar char="n"/>
        <a:defRPr>
          <a:solidFill>
            <a:schemeClr val="tx1"/>
          </a:solidFill>
          <a:latin typeface="+mn-lt"/>
        </a:defRPr>
      </a:lvl4pPr>
      <a:lvl5pPr marL="2093913" indent="-398463" algn="l" rtl="0" eaLnBrk="1" fontAlgn="base" hangingPunct="1">
        <a:spcBef>
          <a:spcPct val="25000"/>
        </a:spcBef>
        <a:spcAft>
          <a:spcPct val="0"/>
        </a:spcAft>
        <a:buClr>
          <a:srgbClr val="EEB000"/>
        </a:buClr>
        <a:buFont typeface="Wingdings" pitchFamily="2" charset="2"/>
        <a:buChar char="§"/>
        <a:defRPr sz="1600">
          <a:solidFill>
            <a:schemeClr val="tx1"/>
          </a:solidFill>
          <a:latin typeface="+mn-lt"/>
        </a:defRPr>
      </a:lvl5pPr>
      <a:lvl6pPr marL="2551113" indent="-398463" algn="l" rtl="0" eaLnBrk="1" fontAlgn="base" hangingPunct="1">
        <a:spcBef>
          <a:spcPct val="25000"/>
        </a:spcBef>
        <a:spcAft>
          <a:spcPct val="0"/>
        </a:spcAft>
        <a:buClr>
          <a:srgbClr val="EEB000"/>
        </a:buClr>
        <a:buFont typeface="Wingdings" pitchFamily="2" charset="2"/>
        <a:buChar char="§"/>
        <a:defRPr sz="1600">
          <a:solidFill>
            <a:schemeClr val="tx1"/>
          </a:solidFill>
          <a:latin typeface="+mn-lt"/>
        </a:defRPr>
      </a:lvl6pPr>
      <a:lvl7pPr marL="3008313" indent="-398463" algn="l" rtl="0" eaLnBrk="1" fontAlgn="base" hangingPunct="1">
        <a:spcBef>
          <a:spcPct val="25000"/>
        </a:spcBef>
        <a:spcAft>
          <a:spcPct val="0"/>
        </a:spcAft>
        <a:buClr>
          <a:srgbClr val="EEB000"/>
        </a:buClr>
        <a:buFont typeface="Wingdings" pitchFamily="2" charset="2"/>
        <a:buChar char="§"/>
        <a:defRPr sz="1600">
          <a:solidFill>
            <a:schemeClr val="tx1"/>
          </a:solidFill>
          <a:latin typeface="+mn-lt"/>
        </a:defRPr>
      </a:lvl7pPr>
      <a:lvl8pPr marL="3465513" indent="-398463" algn="l" rtl="0" eaLnBrk="1" fontAlgn="base" hangingPunct="1">
        <a:spcBef>
          <a:spcPct val="25000"/>
        </a:spcBef>
        <a:spcAft>
          <a:spcPct val="0"/>
        </a:spcAft>
        <a:buClr>
          <a:srgbClr val="EEB000"/>
        </a:buClr>
        <a:buFont typeface="Wingdings" pitchFamily="2" charset="2"/>
        <a:buChar char="§"/>
        <a:defRPr sz="1600">
          <a:solidFill>
            <a:schemeClr val="tx1"/>
          </a:solidFill>
          <a:latin typeface="+mn-lt"/>
        </a:defRPr>
      </a:lvl8pPr>
      <a:lvl9pPr marL="3922713" indent="-398463" algn="l" rtl="0" eaLnBrk="1" fontAlgn="base" hangingPunct="1">
        <a:spcBef>
          <a:spcPct val="25000"/>
        </a:spcBef>
        <a:spcAft>
          <a:spcPct val="0"/>
        </a:spcAft>
        <a:buClr>
          <a:srgbClr val="EEB000"/>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928662" y="1142984"/>
            <a:ext cx="4667250" cy="99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a:stretch>
            <a:fillRect/>
          </a:stretch>
        </p:blipFill>
        <p:spPr bwMode="auto">
          <a:xfrm>
            <a:off x="285720" y="357165"/>
            <a:ext cx="7500990" cy="579354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srcRect/>
          <a:stretch>
            <a:fillRect/>
          </a:stretch>
        </p:blipFill>
        <p:spPr bwMode="auto">
          <a:xfrm>
            <a:off x="1409700" y="1357312"/>
            <a:ext cx="6315075" cy="4752975"/>
          </a:xfrm>
          <a:prstGeom prst="rect">
            <a:avLst/>
          </a:prstGeom>
          <a:noFill/>
          <a:ln w="9525">
            <a:noFill/>
            <a:miter lim="800000"/>
            <a:headEnd/>
            <a:tailEnd/>
          </a:ln>
          <a:effectLst/>
        </p:spPr>
      </p:pic>
      <p:sp>
        <p:nvSpPr>
          <p:cNvPr id="5" name="Rectangle 4"/>
          <p:cNvSpPr/>
          <p:nvPr/>
        </p:nvSpPr>
        <p:spPr bwMode="auto">
          <a:xfrm>
            <a:off x="7129700" y="5572140"/>
            <a:ext cx="1571636"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srcRect/>
          <a:stretch>
            <a:fillRect/>
          </a:stretch>
        </p:blipFill>
        <p:spPr bwMode="auto">
          <a:xfrm>
            <a:off x="357158" y="142852"/>
            <a:ext cx="8056880" cy="61436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srcRect/>
          <a:stretch>
            <a:fillRect/>
          </a:stretch>
        </p:blipFill>
        <p:spPr bwMode="auto">
          <a:xfrm>
            <a:off x="285719" y="571480"/>
            <a:ext cx="8052169" cy="56436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Architecture</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srcRect/>
          <a:stretch>
            <a:fillRect/>
          </a:stretch>
        </p:blipFill>
        <p:spPr bwMode="auto">
          <a:xfrm>
            <a:off x="323528" y="548680"/>
            <a:ext cx="8103375" cy="5786478"/>
          </a:xfrm>
          <a:prstGeom prst="rect">
            <a:avLst/>
          </a:prstGeom>
          <a:noFill/>
          <a:ln w="9525">
            <a:noFill/>
            <a:miter lim="800000"/>
            <a:headEnd/>
            <a:tailEnd/>
          </a:ln>
          <a:effectLst/>
        </p:spPr>
      </p:pic>
      <p:sp>
        <p:nvSpPr>
          <p:cNvPr id="5" name="Rectangle 4"/>
          <p:cNvSpPr/>
          <p:nvPr/>
        </p:nvSpPr>
        <p:spPr bwMode="auto">
          <a:xfrm>
            <a:off x="6804248" y="5941853"/>
            <a:ext cx="2143140" cy="5000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Grp="1" noChangeAspect="1" noChangeArrowheads="1"/>
          </p:cNvPicPr>
          <p:nvPr>
            <p:ph idx="1"/>
          </p:nvPr>
        </p:nvPicPr>
        <p:blipFill>
          <a:blip r:embed="rId2"/>
          <a:srcRect/>
          <a:stretch>
            <a:fillRect/>
          </a:stretch>
        </p:blipFill>
        <p:spPr bwMode="auto">
          <a:xfrm>
            <a:off x="2285984" y="1928802"/>
            <a:ext cx="3933825" cy="1819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srcRect/>
          <a:stretch>
            <a:fillRect/>
          </a:stretch>
        </p:blipFill>
        <p:spPr bwMode="auto">
          <a:xfrm>
            <a:off x="714348" y="357166"/>
            <a:ext cx="6572296" cy="59347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srcRect/>
          <a:stretch>
            <a:fillRect/>
          </a:stretch>
        </p:blipFill>
        <p:spPr bwMode="auto">
          <a:xfrm>
            <a:off x="357158" y="500042"/>
            <a:ext cx="8292723" cy="5357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srcRect/>
          <a:stretch>
            <a:fillRect/>
          </a:stretch>
        </p:blipFill>
        <p:spPr bwMode="auto">
          <a:xfrm>
            <a:off x="2152650" y="3205162"/>
            <a:ext cx="4829175" cy="1057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117094" y="357166"/>
            <a:ext cx="9026906" cy="5786478"/>
          </a:xfrm>
          <a:prstGeom prst="rect">
            <a:avLst/>
          </a:prstGeom>
          <a:noFill/>
          <a:ln w="9525">
            <a:noFill/>
            <a:miter lim="800000"/>
            <a:headEnd/>
            <a:tailEnd/>
          </a:ln>
          <a:effectLst/>
        </p:spPr>
      </p:pic>
      <p:sp>
        <p:nvSpPr>
          <p:cNvPr id="5" name="Rectangle 4"/>
          <p:cNvSpPr/>
          <p:nvPr/>
        </p:nvSpPr>
        <p:spPr bwMode="auto">
          <a:xfrm>
            <a:off x="7572364" y="5715016"/>
            <a:ext cx="1571668"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srcRect/>
          <a:stretch>
            <a:fillRect/>
          </a:stretch>
        </p:blipFill>
        <p:spPr bwMode="auto">
          <a:xfrm>
            <a:off x="571472" y="357166"/>
            <a:ext cx="7762929" cy="59293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idx="1"/>
          </p:nvPr>
        </p:nvPicPr>
        <p:blipFill>
          <a:blip r:embed="rId2"/>
          <a:srcRect/>
          <a:stretch>
            <a:fillRect/>
          </a:stretch>
        </p:blipFill>
        <p:spPr bwMode="auto">
          <a:xfrm>
            <a:off x="571472" y="214290"/>
            <a:ext cx="7786742" cy="6264002"/>
          </a:xfrm>
          <a:prstGeom prst="rect">
            <a:avLst/>
          </a:prstGeom>
          <a:noFill/>
          <a:ln w="9525">
            <a:noFill/>
            <a:miter lim="800000"/>
            <a:headEnd/>
            <a:tailEnd/>
          </a:ln>
          <a:effectLst/>
        </p:spPr>
      </p:pic>
      <p:sp>
        <p:nvSpPr>
          <p:cNvPr id="5" name="Rectangle 4"/>
          <p:cNvSpPr/>
          <p:nvPr/>
        </p:nvSpPr>
        <p:spPr bwMode="auto">
          <a:xfrm>
            <a:off x="5929322" y="5643578"/>
            <a:ext cx="2786082" cy="10001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Grp="1" noChangeAspect="1" noChangeArrowheads="1"/>
          </p:cNvPicPr>
          <p:nvPr>
            <p:ph idx="1"/>
          </p:nvPr>
        </p:nvPicPr>
        <p:blipFill>
          <a:blip r:embed="rId2"/>
          <a:srcRect/>
          <a:stretch>
            <a:fillRect/>
          </a:stretch>
        </p:blipFill>
        <p:spPr bwMode="auto">
          <a:xfrm>
            <a:off x="428595" y="642918"/>
            <a:ext cx="8290817" cy="5429288"/>
          </a:xfrm>
          <a:prstGeom prst="rect">
            <a:avLst/>
          </a:prstGeom>
          <a:noFill/>
          <a:ln w="9525">
            <a:noFill/>
            <a:miter lim="800000"/>
            <a:headEnd/>
            <a:tailEnd/>
          </a:ln>
          <a:effectLst/>
        </p:spPr>
      </p:pic>
      <p:sp>
        <p:nvSpPr>
          <p:cNvPr id="5" name="Rectangle 4"/>
          <p:cNvSpPr/>
          <p:nvPr/>
        </p:nvSpPr>
        <p:spPr bwMode="auto">
          <a:xfrm>
            <a:off x="6786578" y="5429264"/>
            <a:ext cx="2143140"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Grp="1" noChangeAspect="1" noChangeArrowheads="1"/>
          </p:cNvPicPr>
          <p:nvPr>
            <p:ph idx="1"/>
          </p:nvPr>
        </p:nvPicPr>
        <p:blipFill>
          <a:blip r:embed="rId2"/>
          <a:srcRect/>
          <a:stretch>
            <a:fillRect/>
          </a:stretch>
        </p:blipFill>
        <p:spPr bwMode="auto">
          <a:xfrm>
            <a:off x="785786" y="571480"/>
            <a:ext cx="7500990" cy="5706772"/>
          </a:xfrm>
          <a:prstGeom prst="rect">
            <a:avLst/>
          </a:prstGeom>
          <a:noFill/>
          <a:ln w="9525">
            <a:noFill/>
            <a:miter lim="800000"/>
            <a:headEnd/>
            <a:tailEnd/>
          </a:ln>
          <a:effectLst/>
        </p:spPr>
      </p:pic>
      <p:sp>
        <p:nvSpPr>
          <p:cNvPr id="5" name="Rectangle 4"/>
          <p:cNvSpPr/>
          <p:nvPr/>
        </p:nvSpPr>
        <p:spPr bwMode="auto">
          <a:xfrm>
            <a:off x="6786578" y="5429264"/>
            <a:ext cx="2143140"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Grp="1" noChangeAspect="1" noChangeArrowheads="1"/>
          </p:cNvPicPr>
          <p:nvPr>
            <p:ph idx="1"/>
          </p:nvPr>
        </p:nvPicPr>
        <p:blipFill>
          <a:blip r:embed="rId2"/>
          <a:srcRect/>
          <a:stretch>
            <a:fillRect/>
          </a:stretch>
        </p:blipFill>
        <p:spPr bwMode="auto">
          <a:xfrm>
            <a:off x="428596" y="214290"/>
            <a:ext cx="7690548" cy="5929354"/>
          </a:xfrm>
          <a:prstGeom prst="rect">
            <a:avLst/>
          </a:prstGeom>
          <a:noFill/>
          <a:ln w="9525">
            <a:noFill/>
            <a:miter lim="800000"/>
            <a:headEnd/>
            <a:tailEnd/>
          </a:ln>
          <a:effectLst/>
        </p:spPr>
      </p:pic>
      <p:sp>
        <p:nvSpPr>
          <p:cNvPr id="5" name="Rectangle 4"/>
          <p:cNvSpPr/>
          <p:nvPr/>
        </p:nvSpPr>
        <p:spPr bwMode="auto">
          <a:xfrm>
            <a:off x="6572264" y="5715016"/>
            <a:ext cx="2143140"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4578" name="Picture 2"/>
          <p:cNvPicPr>
            <a:picLocks noGrp="1" noChangeAspect="1" noChangeArrowheads="1"/>
          </p:cNvPicPr>
          <p:nvPr>
            <p:ph idx="1"/>
          </p:nvPr>
        </p:nvPicPr>
        <p:blipFill>
          <a:blip r:embed="rId2"/>
          <a:srcRect/>
          <a:stretch>
            <a:fillRect/>
          </a:stretch>
        </p:blipFill>
        <p:spPr bwMode="auto">
          <a:xfrm>
            <a:off x="1071538" y="2143116"/>
            <a:ext cx="6496050" cy="2114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Grp="1" noChangeAspect="1" noChangeArrowheads="1"/>
          </p:cNvPicPr>
          <p:nvPr>
            <p:ph idx="1"/>
          </p:nvPr>
        </p:nvPicPr>
        <p:blipFill>
          <a:blip r:embed="rId2"/>
          <a:srcRect/>
          <a:stretch>
            <a:fillRect/>
          </a:stretch>
        </p:blipFill>
        <p:spPr bwMode="auto">
          <a:xfrm>
            <a:off x="214282" y="714356"/>
            <a:ext cx="8583840" cy="5357850"/>
          </a:xfrm>
          <a:prstGeom prst="rect">
            <a:avLst/>
          </a:prstGeom>
          <a:noFill/>
          <a:ln w="9525">
            <a:noFill/>
            <a:miter lim="800000"/>
            <a:headEnd/>
            <a:tailEnd/>
          </a:ln>
          <a:effectLst/>
        </p:spPr>
      </p:pic>
      <p:sp>
        <p:nvSpPr>
          <p:cNvPr id="5" name="Rectangle 4"/>
          <p:cNvSpPr/>
          <p:nvPr/>
        </p:nvSpPr>
        <p:spPr bwMode="auto">
          <a:xfrm>
            <a:off x="7000860" y="5929330"/>
            <a:ext cx="1785982"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ndParaRPr>
          </a:p>
        </p:txBody>
      </p:sp>
      <p:sp>
        <p:nvSpPr>
          <p:cNvPr id="6" name="Rectangle 5"/>
          <p:cNvSpPr/>
          <p:nvPr/>
        </p:nvSpPr>
        <p:spPr bwMode="auto">
          <a:xfrm>
            <a:off x="8544392" y="5429264"/>
            <a:ext cx="285752" cy="5715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Grp="1" noChangeAspect="1" noChangeArrowheads="1"/>
          </p:cNvPicPr>
          <p:nvPr>
            <p:ph idx="1"/>
          </p:nvPr>
        </p:nvPicPr>
        <p:blipFill>
          <a:blip r:embed="rId2"/>
          <a:srcRect/>
          <a:stretch>
            <a:fillRect/>
          </a:stretch>
        </p:blipFill>
        <p:spPr bwMode="auto">
          <a:xfrm>
            <a:off x="285720" y="642918"/>
            <a:ext cx="8354603" cy="54292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Grp="1" noChangeAspect="1" noChangeArrowheads="1"/>
          </p:cNvPicPr>
          <p:nvPr>
            <p:ph idx="1"/>
          </p:nvPr>
        </p:nvPicPr>
        <p:blipFill>
          <a:blip r:embed="rId2"/>
          <a:srcRect/>
          <a:stretch>
            <a:fillRect/>
          </a:stretch>
        </p:blipFill>
        <p:spPr bwMode="auto">
          <a:xfrm>
            <a:off x="357158" y="357166"/>
            <a:ext cx="7768348" cy="5715040"/>
          </a:xfrm>
          <a:prstGeom prst="rect">
            <a:avLst/>
          </a:prstGeom>
          <a:noFill/>
          <a:ln w="9525">
            <a:noFill/>
            <a:miter lim="800000"/>
            <a:headEnd/>
            <a:tailEnd/>
          </a:ln>
          <a:effectLst/>
        </p:spPr>
      </p:pic>
      <p:sp>
        <p:nvSpPr>
          <p:cNvPr id="5" name="Rectangle 4"/>
          <p:cNvSpPr/>
          <p:nvPr/>
        </p:nvSpPr>
        <p:spPr bwMode="auto">
          <a:xfrm>
            <a:off x="7543162" y="5786454"/>
            <a:ext cx="1214446"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Grp="1" noChangeAspect="1" noChangeArrowheads="1"/>
          </p:cNvPicPr>
          <p:nvPr>
            <p:ph idx="1"/>
          </p:nvPr>
        </p:nvPicPr>
        <p:blipFill>
          <a:blip r:embed="rId2"/>
          <a:srcRect/>
          <a:stretch>
            <a:fillRect/>
          </a:stretch>
        </p:blipFill>
        <p:spPr bwMode="auto">
          <a:xfrm>
            <a:off x="357158" y="357166"/>
            <a:ext cx="8117982" cy="57864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500034" y="642918"/>
            <a:ext cx="8358692" cy="60007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Grp="1" noChangeAspect="1" noChangeArrowheads="1"/>
          </p:cNvPicPr>
          <p:nvPr>
            <p:ph idx="1"/>
          </p:nvPr>
        </p:nvPicPr>
        <p:blipFill>
          <a:blip r:embed="rId2"/>
          <a:srcRect/>
          <a:stretch>
            <a:fillRect/>
          </a:stretch>
        </p:blipFill>
        <p:spPr bwMode="auto">
          <a:xfrm>
            <a:off x="1214414" y="1071546"/>
            <a:ext cx="5124450" cy="3133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Grp="1" noChangeAspect="1" noChangeArrowheads="1"/>
          </p:cNvPicPr>
          <p:nvPr>
            <p:ph idx="1"/>
          </p:nvPr>
        </p:nvPicPr>
        <p:blipFill>
          <a:blip r:embed="rId2"/>
          <a:srcRect/>
          <a:stretch>
            <a:fillRect/>
          </a:stretch>
        </p:blipFill>
        <p:spPr bwMode="auto">
          <a:xfrm>
            <a:off x="500033" y="500042"/>
            <a:ext cx="7766873" cy="52864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1746" name="Picture 2"/>
          <p:cNvPicPr>
            <a:picLocks noGrp="1" noChangeAspect="1" noChangeArrowheads="1"/>
          </p:cNvPicPr>
          <p:nvPr>
            <p:ph idx="1"/>
          </p:nvPr>
        </p:nvPicPr>
        <p:blipFill>
          <a:blip r:embed="rId2"/>
          <a:srcRect/>
          <a:stretch>
            <a:fillRect/>
          </a:stretch>
        </p:blipFill>
        <p:spPr bwMode="auto">
          <a:xfrm>
            <a:off x="1189185" y="1295400"/>
            <a:ext cx="6756106" cy="487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Grp="1" noChangeAspect="1" noChangeArrowheads="1"/>
          </p:cNvPicPr>
          <p:nvPr>
            <p:ph idx="1"/>
          </p:nvPr>
        </p:nvPicPr>
        <p:blipFill>
          <a:blip r:embed="rId2"/>
          <a:srcRect/>
          <a:stretch>
            <a:fillRect/>
          </a:stretch>
        </p:blipFill>
        <p:spPr bwMode="auto">
          <a:xfrm>
            <a:off x="285720" y="285728"/>
            <a:ext cx="8241697" cy="5786478"/>
          </a:xfrm>
          <a:prstGeom prst="rect">
            <a:avLst/>
          </a:prstGeom>
          <a:noFill/>
          <a:ln w="9525">
            <a:noFill/>
            <a:miter lim="800000"/>
            <a:headEnd/>
            <a:tailEnd/>
          </a:ln>
          <a:effectLst/>
        </p:spPr>
      </p:pic>
      <p:sp>
        <p:nvSpPr>
          <p:cNvPr id="5" name="Rectangle 4"/>
          <p:cNvSpPr/>
          <p:nvPr/>
        </p:nvSpPr>
        <p:spPr bwMode="auto">
          <a:xfrm>
            <a:off x="7000860" y="5429264"/>
            <a:ext cx="1643106"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Grp="1" noChangeAspect="1" noChangeArrowheads="1"/>
          </p:cNvPicPr>
          <p:nvPr>
            <p:ph idx="1"/>
          </p:nvPr>
        </p:nvPicPr>
        <p:blipFill>
          <a:blip r:embed="rId2"/>
          <a:srcRect/>
          <a:stretch>
            <a:fillRect/>
          </a:stretch>
        </p:blipFill>
        <p:spPr bwMode="auto">
          <a:xfrm>
            <a:off x="285720" y="500042"/>
            <a:ext cx="8510733" cy="5643602"/>
          </a:xfrm>
          <a:prstGeom prst="rect">
            <a:avLst/>
          </a:prstGeom>
          <a:noFill/>
          <a:ln w="9525">
            <a:noFill/>
            <a:miter lim="800000"/>
            <a:headEnd/>
            <a:tailEnd/>
          </a:ln>
          <a:effectLst/>
        </p:spPr>
      </p:pic>
      <p:sp>
        <p:nvSpPr>
          <p:cNvPr id="5" name="Rectangle 4"/>
          <p:cNvSpPr/>
          <p:nvPr/>
        </p:nvSpPr>
        <p:spPr bwMode="auto">
          <a:xfrm>
            <a:off x="7000860" y="5715016"/>
            <a:ext cx="2143140"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ndParaRPr>
          </a:p>
        </p:txBody>
      </p:sp>
      <p:cxnSp>
        <p:nvCxnSpPr>
          <p:cNvPr id="7" name="Straight Connector 6"/>
          <p:cNvCxnSpPr/>
          <p:nvPr/>
        </p:nvCxnSpPr>
        <p:spPr bwMode="auto">
          <a:xfrm>
            <a:off x="6572264" y="6028904"/>
            <a:ext cx="207170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rot="5400000">
            <a:off x="8393933" y="5822173"/>
            <a:ext cx="50006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Grp="1" noChangeAspect="1" noChangeArrowheads="1"/>
          </p:cNvPicPr>
          <p:nvPr>
            <p:ph idx="1"/>
          </p:nvPr>
        </p:nvPicPr>
        <p:blipFill>
          <a:blip r:embed="rId2"/>
          <a:srcRect/>
          <a:stretch>
            <a:fillRect/>
          </a:stretch>
        </p:blipFill>
        <p:spPr bwMode="auto">
          <a:xfrm>
            <a:off x="357158" y="571480"/>
            <a:ext cx="8576762" cy="5572164"/>
          </a:xfrm>
          <a:prstGeom prst="rect">
            <a:avLst/>
          </a:prstGeom>
          <a:noFill/>
          <a:ln w="9525">
            <a:noFill/>
            <a:miter lim="800000"/>
            <a:headEnd/>
            <a:tailEnd/>
          </a:ln>
          <a:effectLst/>
        </p:spPr>
      </p:pic>
      <p:sp>
        <p:nvSpPr>
          <p:cNvPr id="5" name="Rectangle 4"/>
          <p:cNvSpPr/>
          <p:nvPr/>
        </p:nvSpPr>
        <p:spPr bwMode="auto">
          <a:xfrm>
            <a:off x="6786578" y="5429264"/>
            <a:ext cx="2143140"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Grp="1" noChangeAspect="1" noChangeArrowheads="1"/>
          </p:cNvPicPr>
          <p:nvPr>
            <p:ph idx="1"/>
          </p:nvPr>
        </p:nvPicPr>
        <p:blipFill>
          <a:blip r:embed="rId2"/>
          <a:srcRect/>
          <a:stretch>
            <a:fillRect/>
          </a:stretch>
        </p:blipFill>
        <p:spPr bwMode="auto">
          <a:xfrm>
            <a:off x="214282" y="214290"/>
            <a:ext cx="8313038" cy="56436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err="1" smtClean="0"/>
              <a:t>JBoss</a:t>
            </a:r>
            <a:r>
              <a:rPr lang="en-GB" dirty="0" smtClean="0"/>
              <a:t> AS 7.1.1</a:t>
            </a:r>
            <a:endParaRPr lang="en-US" dirty="0"/>
          </a:p>
        </p:txBody>
      </p:sp>
      <p:sp>
        <p:nvSpPr>
          <p:cNvPr id="5" name="Subtitle 4"/>
          <p:cNvSpPr>
            <a:spLocks noGrp="1"/>
          </p:cNvSpPr>
          <p:nvPr>
            <p:ph type="subTitle" idx="1"/>
          </p:nvPr>
        </p:nvSpPr>
        <p:spPr/>
        <p:txBody>
          <a:bodyPr/>
          <a:lstStyle/>
          <a:p>
            <a:r>
              <a:rPr lang="en-GB" dirty="0" smtClean="0"/>
              <a:t>Configuring Application Server</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Server Configuration</a:t>
            </a:r>
            <a:endParaRPr lang="en-US" dirty="0"/>
          </a:p>
        </p:txBody>
      </p:sp>
      <p:sp>
        <p:nvSpPr>
          <p:cNvPr id="3" name="Content Placeholder 2"/>
          <p:cNvSpPr>
            <a:spLocks noGrp="1"/>
          </p:cNvSpPr>
          <p:nvPr>
            <p:ph idx="1"/>
          </p:nvPr>
        </p:nvSpPr>
        <p:spPr/>
        <p:txBody>
          <a:bodyPr/>
          <a:lstStyle/>
          <a:p>
            <a:r>
              <a:rPr lang="en-GB" dirty="0" err="1" smtClean="0"/>
              <a:t>Jboss</a:t>
            </a:r>
            <a:r>
              <a:rPr lang="en-GB" dirty="0" smtClean="0"/>
              <a:t> As 7.x works in two modes:</a:t>
            </a:r>
          </a:p>
          <a:p>
            <a:pPr lvl="1"/>
            <a:r>
              <a:rPr lang="en-GB" dirty="0" smtClean="0"/>
              <a:t>Standalone Mode</a:t>
            </a:r>
          </a:p>
          <a:p>
            <a:pPr lvl="1"/>
            <a:r>
              <a:rPr lang="en-GB" dirty="0" smtClean="0"/>
              <a:t>Domain Mode</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Standalone Configuration</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443038" y="2828925"/>
            <a:ext cx="6257925" cy="1200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Server Configuration Elements</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285720" y="1571612"/>
            <a:ext cx="8721705" cy="45720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Extensions </a:t>
            </a:r>
            <a:endParaRPr lang="en-US" dirty="0"/>
          </a:p>
        </p:txBody>
      </p:sp>
      <p:sp>
        <p:nvSpPr>
          <p:cNvPr id="3" name="Content Placeholder 2"/>
          <p:cNvSpPr>
            <a:spLocks noGrp="1"/>
          </p:cNvSpPr>
          <p:nvPr>
            <p:ph idx="1"/>
          </p:nvPr>
        </p:nvSpPr>
        <p:spPr/>
        <p:txBody>
          <a:bodyPr>
            <a:normAutofit fontScale="92500"/>
          </a:bodyPr>
          <a:lstStyle/>
          <a:p>
            <a:r>
              <a:rPr lang="en-US" dirty="0" smtClean="0"/>
              <a:t>The application server contains a list of basic modules, called extensions, which are shared by all of its services. </a:t>
            </a:r>
          </a:p>
          <a:p>
            <a:r>
              <a:rPr lang="en-US" dirty="0" smtClean="0"/>
              <a:t>they are stored in the JBOSS_HOME/modules folder. Each extension is in turn picked up by the AS </a:t>
            </a:r>
            <a:r>
              <a:rPr lang="en-US" dirty="0" err="1" smtClean="0"/>
              <a:t>classloader</a:t>
            </a:r>
            <a:r>
              <a:rPr lang="en-US" dirty="0" smtClean="0"/>
              <a:t> at boot time, before any deployment.</a:t>
            </a:r>
          </a:p>
          <a:p>
            <a:r>
              <a:rPr lang="en-US" dirty="0" smtClean="0"/>
              <a:t>most of the capabilities people associate with an application server are provided via extensions.</a:t>
            </a:r>
          </a:p>
          <a:p>
            <a:r>
              <a:rPr lang="en-US" dirty="0" smtClean="0"/>
              <a:t>The user indicates that they want a particular extension to be available by including an </a:t>
            </a:r>
            <a:r>
              <a:rPr lang="en-US" dirty="0" smtClean="0">
                <a:solidFill>
                  <a:srgbClr val="C00000"/>
                </a:solidFill>
              </a:rPr>
              <a:t>&lt;extension/&gt; </a:t>
            </a:r>
            <a:r>
              <a:rPr lang="en-US" dirty="0" smtClean="0"/>
              <a:t>element naming its module in the domain.xml or standalone.xml file. </a:t>
            </a:r>
          </a:p>
          <a:p>
            <a:endParaRPr lang="en-US" b="1"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Extensions</a:t>
            </a:r>
            <a:endParaRPr lang="en-US" dirty="0"/>
          </a:p>
        </p:txBody>
      </p:sp>
      <p:sp>
        <p:nvSpPr>
          <p:cNvPr id="4" name="TextBox 3"/>
          <p:cNvSpPr txBox="1"/>
          <p:nvPr/>
        </p:nvSpPr>
        <p:spPr>
          <a:xfrm>
            <a:off x="928662" y="1643050"/>
            <a:ext cx="7500990" cy="2308324"/>
          </a:xfrm>
          <a:prstGeom prst="rect">
            <a:avLst/>
          </a:prstGeom>
          <a:noFill/>
        </p:spPr>
        <p:txBody>
          <a:bodyPr wrap="square" rtlCol="0">
            <a:spAutoFit/>
          </a:bodyPr>
          <a:lstStyle/>
          <a:p>
            <a:r>
              <a:rPr lang="en-US" dirty="0" smtClean="0"/>
              <a:t>&lt;extensions&gt;</a:t>
            </a:r>
          </a:p>
          <a:p>
            <a:r>
              <a:rPr lang="en-US" dirty="0" smtClean="0"/>
              <a:t>    [...]</a:t>
            </a:r>
          </a:p>
          <a:p>
            <a:r>
              <a:rPr lang="en-US" dirty="0" smtClean="0"/>
              <a:t>    &lt;extension module="</a:t>
            </a:r>
            <a:r>
              <a:rPr lang="en-US" dirty="0" err="1" smtClean="0"/>
              <a:t>org.jboss.as.transactions</a:t>
            </a:r>
            <a:r>
              <a:rPr lang="en-US" dirty="0" smtClean="0"/>
              <a:t>"/&gt;</a:t>
            </a:r>
          </a:p>
          <a:p>
            <a:r>
              <a:rPr lang="en-US" dirty="0" smtClean="0"/>
              <a:t>    &lt;extension module="</a:t>
            </a:r>
            <a:r>
              <a:rPr lang="en-US" dirty="0" err="1" smtClean="0"/>
              <a:t>org.jboss.as.web</a:t>
            </a:r>
            <a:r>
              <a:rPr lang="en-US" dirty="0" smtClean="0"/>
              <a:t>" /&gt;</a:t>
            </a:r>
          </a:p>
          <a:p>
            <a:r>
              <a:rPr lang="en-US" dirty="0" smtClean="0"/>
              <a:t>    &lt;extension module="</a:t>
            </a:r>
            <a:r>
              <a:rPr lang="en-US" dirty="0" err="1" smtClean="0"/>
              <a:t>org.jboss.as.webservices</a:t>
            </a:r>
            <a:r>
              <a:rPr lang="en-US" dirty="0" smtClean="0"/>
              <a:t>" /&gt;</a:t>
            </a:r>
          </a:p>
          <a:p>
            <a:r>
              <a:rPr lang="en-US" dirty="0" smtClean="0"/>
              <a:t>    &lt;extension module="</a:t>
            </a:r>
            <a:r>
              <a:rPr lang="en-US" dirty="0" err="1" smtClean="0"/>
              <a:t>org.jboss.as.weld</a:t>
            </a:r>
            <a:r>
              <a:rPr lang="en-US" dirty="0" smtClean="0"/>
              <a:t>" /&gt;</a:t>
            </a:r>
          </a:p>
          <a:p>
            <a:r>
              <a:rPr lang="en-US" dirty="0" smtClean="0"/>
              <a:t>&lt;/extensions&gt;</a:t>
            </a:r>
          </a:p>
          <a:p>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Paths</a:t>
            </a:r>
            <a:endParaRPr lang="en-US" dirty="0"/>
          </a:p>
        </p:txBody>
      </p:sp>
      <p:sp>
        <p:nvSpPr>
          <p:cNvPr id="3" name="Content Placeholder 2"/>
          <p:cNvSpPr>
            <a:spLocks noGrp="1"/>
          </p:cNvSpPr>
          <p:nvPr>
            <p:ph idx="1"/>
          </p:nvPr>
        </p:nvSpPr>
        <p:spPr/>
        <p:txBody>
          <a:bodyPr/>
          <a:lstStyle/>
          <a:p>
            <a:r>
              <a:rPr lang="en-GB" dirty="0" smtClean="0"/>
              <a:t>They are </a:t>
            </a:r>
            <a:r>
              <a:rPr lang="en-US" dirty="0" smtClean="0"/>
              <a:t>logical names for file system paths.</a:t>
            </a:r>
          </a:p>
          <a:p>
            <a:r>
              <a:rPr lang="en-US" dirty="0" smtClean="0"/>
              <a:t>E.g. AS log directory named log.dir, which translates for standalone servers into JBOSS_HOME/standalone/log/</a:t>
            </a:r>
            <a:r>
              <a:rPr lang="en-US" dirty="0" err="1" smtClean="0"/>
              <a:t>mylogdir</a:t>
            </a:r>
            <a:endParaRPr lang="en-US" dirty="0" smtClean="0"/>
          </a:p>
          <a:p>
            <a:pPr>
              <a:buNone/>
            </a:pPr>
            <a:r>
              <a:rPr lang="en-US" sz="2400" dirty="0" smtClean="0">
                <a:solidFill>
                  <a:srgbClr val="000000"/>
                </a:solidFill>
                <a:latin typeface="Courier Std"/>
              </a:rPr>
              <a:t>&lt;paths&gt; </a:t>
            </a:r>
          </a:p>
          <a:p>
            <a:pPr>
              <a:buNone/>
            </a:pPr>
            <a:r>
              <a:rPr lang="en-US" sz="2400" dirty="0" smtClean="0">
                <a:solidFill>
                  <a:srgbClr val="000000"/>
                </a:solidFill>
                <a:latin typeface="Courier Std"/>
              </a:rPr>
              <a:t>&lt;path name="log.dir" path="</a:t>
            </a:r>
            <a:r>
              <a:rPr lang="en-US" sz="2400" dirty="0" err="1" smtClean="0">
                <a:solidFill>
                  <a:srgbClr val="000000"/>
                </a:solidFill>
                <a:latin typeface="Courier Std"/>
              </a:rPr>
              <a:t>mylogdir</a:t>
            </a:r>
            <a:r>
              <a:rPr lang="en-US" sz="2400" dirty="0" smtClean="0">
                <a:solidFill>
                  <a:srgbClr val="000000"/>
                </a:solidFill>
                <a:latin typeface="Courier Std"/>
              </a:rPr>
              <a:t>" relative-to= "</a:t>
            </a:r>
            <a:r>
              <a:rPr lang="en-US" sz="2400" dirty="0" err="1" smtClean="0">
                <a:solidFill>
                  <a:srgbClr val="000000"/>
                </a:solidFill>
                <a:latin typeface="Courier Std"/>
              </a:rPr>
              <a:t>jboss.server.log.dir</a:t>
            </a:r>
            <a:r>
              <a:rPr lang="en-US" sz="2400" dirty="0" smtClean="0">
                <a:solidFill>
                  <a:srgbClr val="000000"/>
                </a:solidFill>
                <a:latin typeface="Courier Std"/>
              </a:rPr>
              <a:t>"/&gt; </a:t>
            </a:r>
          </a:p>
          <a:p>
            <a:pPr>
              <a:buNone/>
            </a:pPr>
            <a:r>
              <a:rPr lang="en-US" sz="2400" dirty="0" smtClean="0">
                <a:solidFill>
                  <a:srgbClr val="000000"/>
                </a:solidFill>
                <a:latin typeface="Courier Std"/>
              </a:rPr>
              <a:t>&lt;/paths&gt;</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Paths</a:t>
            </a:r>
            <a:endParaRPr lang="en-US" dirty="0"/>
          </a:p>
        </p:txBody>
      </p:sp>
      <p:sp>
        <p:nvSpPr>
          <p:cNvPr id="3" name="Content Placeholder 2"/>
          <p:cNvSpPr>
            <a:spLocks noGrp="1"/>
          </p:cNvSpPr>
          <p:nvPr>
            <p:ph idx="1"/>
          </p:nvPr>
        </p:nvSpPr>
        <p:spPr>
          <a:xfrm>
            <a:off x="566738" y="1295400"/>
            <a:ext cx="8001000" cy="776278"/>
          </a:xfrm>
        </p:spPr>
        <p:txBody>
          <a:bodyPr/>
          <a:lstStyle/>
          <a:p>
            <a:r>
              <a:rPr lang="en-US" dirty="0" smtClean="0"/>
              <a:t>system paths that are available for use as relative paths and cannot be overridden by the user:</a:t>
            </a:r>
            <a:endParaRPr lang="en-US" dirty="0"/>
          </a:p>
        </p:txBody>
      </p:sp>
      <p:pic>
        <p:nvPicPr>
          <p:cNvPr id="2050" name="Picture 2"/>
          <p:cNvPicPr>
            <a:picLocks noChangeAspect="1" noChangeArrowheads="1"/>
          </p:cNvPicPr>
          <p:nvPr/>
        </p:nvPicPr>
        <p:blipFill>
          <a:blip r:embed="rId2"/>
          <a:srcRect/>
          <a:stretch>
            <a:fillRect/>
          </a:stretch>
        </p:blipFill>
        <p:spPr bwMode="auto">
          <a:xfrm>
            <a:off x="266731" y="2143116"/>
            <a:ext cx="8734425" cy="3924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001000" cy="704832"/>
          </a:xfrm>
        </p:spPr>
        <p:txBody>
          <a:bodyPr/>
          <a:lstStyle/>
          <a:p>
            <a:r>
              <a:rPr lang="en-US" b="1" dirty="0" smtClean="0"/>
              <a:t>Management interfaces</a:t>
            </a:r>
            <a:endParaRPr lang="en-US" dirty="0"/>
          </a:p>
        </p:txBody>
      </p:sp>
      <p:sp>
        <p:nvSpPr>
          <p:cNvPr id="3" name="Content Placeholder 2"/>
          <p:cNvSpPr>
            <a:spLocks noGrp="1"/>
          </p:cNvSpPr>
          <p:nvPr>
            <p:ph idx="1"/>
          </p:nvPr>
        </p:nvSpPr>
        <p:spPr>
          <a:xfrm>
            <a:off x="566738" y="1000108"/>
            <a:ext cx="8001000" cy="571504"/>
          </a:xfrm>
        </p:spPr>
        <p:txBody>
          <a:bodyPr/>
          <a:lstStyle/>
          <a:p>
            <a:r>
              <a:rPr lang="en-US" dirty="0" smtClean="0"/>
              <a:t>Administration and management channels.</a:t>
            </a:r>
            <a:endParaRPr lang="en-US" dirty="0"/>
          </a:p>
        </p:txBody>
      </p:sp>
      <p:pic>
        <p:nvPicPr>
          <p:cNvPr id="3074" name="Picture 2"/>
          <p:cNvPicPr>
            <a:picLocks noChangeAspect="1" noChangeArrowheads="1"/>
          </p:cNvPicPr>
          <p:nvPr/>
        </p:nvPicPr>
        <p:blipFill>
          <a:blip r:embed="rId2"/>
          <a:srcRect/>
          <a:stretch>
            <a:fillRect/>
          </a:stretch>
        </p:blipFill>
        <p:spPr bwMode="auto">
          <a:xfrm>
            <a:off x="285719" y="1928802"/>
            <a:ext cx="8855335" cy="250033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Profiles</a:t>
            </a:r>
            <a:endParaRPr lang="en-US" dirty="0"/>
          </a:p>
        </p:txBody>
      </p:sp>
      <p:sp>
        <p:nvSpPr>
          <p:cNvPr id="3" name="Content Placeholder 2"/>
          <p:cNvSpPr>
            <a:spLocks noGrp="1"/>
          </p:cNvSpPr>
          <p:nvPr>
            <p:ph idx="1"/>
          </p:nvPr>
        </p:nvSpPr>
        <p:spPr/>
        <p:txBody>
          <a:bodyPr/>
          <a:lstStyle/>
          <a:p>
            <a:r>
              <a:rPr lang="en-US" dirty="0" smtClean="0"/>
              <a:t>One of the core concepts introduced in AS.</a:t>
            </a:r>
          </a:p>
          <a:p>
            <a:r>
              <a:rPr lang="en-US" dirty="0" smtClean="0"/>
              <a:t>A profile can be seen as a collection of subsystems: each subsystem in turn contains a subset of functionalities used by the application server.</a:t>
            </a:r>
          </a:p>
          <a:p>
            <a:pPr lvl="1"/>
            <a:r>
              <a:rPr lang="en-US" dirty="0" smtClean="0"/>
              <a:t> For example, the web subsystem contains the definition of a set of connectors used by the container, the messaging subsystem defines the JMS configuration and modules used by the AS's messaging provider, and so on.</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Interfaces</a:t>
            </a:r>
            <a:endParaRPr lang="en-US" dirty="0"/>
          </a:p>
        </p:txBody>
      </p:sp>
      <p:sp>
        <p:nvSpPr>
          <p:cNvPr id="3" name="Content Placeholder 2"/>
          <p:cNvSpPr>
            <a:spLocks noGrp="1"/>
          </p:cNvSpPr>
          <p:nvPr>
            <p:ph idx="1"/>
          </p:nvPr>
        </p:nvSpPr>
        <p:spPr>
          <a:xfrm>
            <a:off x="566738" y="1295400"/>
            <a:ext cx="8001000" cy="2633666"/>
          </a:xfrm>
        </p:spPr>
        <p:txBody>
          <a:bodyPr/>
          <a:lstStyle/>
          <a:p>
            <a:r>
              <a:rPr lang="en-US" dirty="0" smtClean="0"/>
              <a:t>contains the network interfaces/IP addresses or host names where the application server can be bound. </a:t>
            </a:r>
          </a:p>
          <a:p>
            <a:r>
              <a:rPr lang="en-US" dirty="0" smtClean="0"/>
              <a:t>By default, the standalone application server defines two available network interfaces</a:t>
            </a:r>
          </a:p>
          <a:p>
            <a:pPr lvl="1"/>
            <a:r>
              <a:rPr lang="en-US" dirty="0" smtClean="0"/>
              <a:t>the management and the public interface.</a:t>
            </a:r>
          </a:p>
          <a:p>
            <a:endParaRPr lang="en-US" dirty="0"/>
          </a:p>
        </p:txBody>
      </p:sp>
      <p:pic>
        <p:nvPicPr>
          <p:cNvPr id="1027" name="Picture 3"/>
          <p:cNvPicPr>
            <a:picLocks noChangeAspect="1" noChangeArrowheads="1"/>
          </p:cNvPicPr>
          <p:nvPr/>
        </p:nvPicPr>
        <p:blipFill>
          <a:blip r:embed="rId2"/>
          <a:srcRect/>
          <a:stretch>
            <a:fillRect/>
          </a:stretch>
        </p:blipFill>
        <p:spPr bwMode="auto">
          <a:xfrm>
            <a:off x="857223" y="4071942"/>
            <a:ext cx="7522859" cy="21431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Interfaces</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t>public</a:t>
            </a:r>
            <a:r>
              <a:rPr lang="en-US" dirty="0" smtClean="0"/>
              <a:t> network interface is intended to be used for the application server core services.</a:t>
            </a:r>
          </a:p>
          <a:p>
            <a:r>
              <a:rPr lang="en-US" dirty="0" smtClean="0"/>
              <a:t>The </a:t>
            </a:r>
            <a:r>
              <a:rPr lang="en-US" b="1" dirty="0" smtClean="0"/>
              <a:t>management</a:t>
            </a:r>
            <a:r>
              <a:rPr lang="en-US" dirty="0" smtClean="0"/>
              <a:t> network interface is referenced by the AS management interfaces.</a:t>
            </a:r>
          </a:p>
          <a:p>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Interfaces</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571472" y="1071546"/>
            <a:ext cx="8047525" cy="54292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srcRect/>
          <a:stretch>
            <a:fillRect/>
          </a:stretch>
        </p:blipFill>
        <p:spPr bwMode="auto">
          <a:xfrm>
            <a:off x="211986" y="500066"/>
            <a:ext cx="8646294" cy="6000768"/>
          </a:xfrm>
          <a:prstGeom prst="rect">
            <a:avLst/>
          </a:prstGeom>
          <a:noFill/>
          <a:ln w="9525">
            <a:noFill/>
            <a:miter lim="800000"/>
            <a:headEnd/>
            <a:tailEnd/>
          </a:ln>
          <a:effectLst/>
        </p:spPr>
      </p:pic>
      <p:sp>
        <p:nvSpPr>
          <p:cNvPr id="6" name="Rectangle 5"/>
          <p:cNvSpPr/>
          <p:nvPr/>
        </p:nvSpPr>
        <p:spPr bwMode="auto">
          <a:xfrm>
            <a:off x="6858016" y="5786454"/>
            <a:ext cx="2143140"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Socket binding groups </a:t>
            </a:r>
            <a:endParaRPr lang="en-US" dirty="0"/>
          </a:p>
        </p:txBody>
      </p:sp>
      <p:sp>
        <p:nvSpPr>
          <p:cNvPr id="3" name="Content Placeholder 2"/>
          <p:cNvSpPr>
            <a:spLocks noGrp="1"/>
          </p:cNvSpPr>
          <p:nvPr>
            <p:ph idx="1"/>
          </p:nvPr>
        </p:nvSpPr>
        <p:spPr/>
        <p:txBody>
          <a:bodyPr/>
          <a:lstStyle/>
          <a:p>
            <a:r>
              <a:rPr lang="en-US" dirty="0" smtClean="0"/>
              <a:t>A socket binding makes up a named configuration of a socket.</a:t>
            </a:r>
          </a:p>
          <a:p>
            <a:r>
              <a:rPr lang="en-US" dirty="0" smtClean="0"/>
              <a:t>Within this section, you are able to configure the network ports, which will be open and listening for incoming connections.</a:t>
            </a:r>
          </a:p>
          <a:p>
            <a:r>
              <a:rPr lang="en-US" dirty="0" smtClean="0"/>
              <a:t>Every socket binding group references a network interface through the default-interface attribute .</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Socket binding groups -- Example</a:t>
            </a:r>
            <a:endParaRPr lang="en-US" dirty="0"/>
          </a:p>
        </p:txBody>
      </p:sp>
      <p:sp>
        <p:nvSpPr>
          <p:cNvPr id="4" name="TextBox 3"/>
          <p:cNvSpPr txBox="1"/>
          <p:nvPr/>
        </p:nvSpPr>
        <p:spPr>
          <a:xfrm>
            <a:off x="285721" y="1500174"/>
            <a:ext cx="8429684" cy="4247317"/>
          </a:xfrm>
          <a:prstGeom prst="rect">
            <a:avLst/>
          </a:prstGeom>
          <a:noFill/>
        </p:spPr>
        <p:txBody>
          <a:bodyPr wrap="square" rtlCol="0">
            <a:spAutoFit/>
          </a:bodyPr>
          <a:lstStyle/>
          <a:p>
            <a:r>
              <a:rPr lang="en-US" dirty="0" smtClean="0"/>
              <a:t>&lt;</a:t>
            </a:r>
            <a:r>
              <a:rPr lang="en-US" b="1" dirty="0" smtClean="0"/>
              <a:t>socket-binding-group</a:t>
            </a:r>
            <a:r>
              <a:rPr lang="en-US" dirty="0" smtClean="0"/>
              <a:t> name="standard-sockets" default-interface="public"&gt;</a:t>
            </a:r>
          </a:p>
          <a:p>
            <a:r>
              <a:rPr lang="en-US" dirty="0" smtClean="0"/>
              <a:t>&lt;socket-binding name="</a:t>
            </a:r>
            <a:r>
              <a:rPr lang="en-US" dirty="0" err="1" smtClean="0"/>
              <a:t>jndi</a:t>
            </a:r>
            <a:r>
              <a:rPr lang="en-US" dirty="0" smtClean="0"/>
              <a:t>" port="1099"/&gt;</a:t>
            </a:r>
          </a:p>
          <a:p>
            <a:r>
              <a:rPr lang="en-US" dirty="0" smtClean="0"/>
              <a:t>&lt;socket-binding name="</a:t>
            </a:r>
            <a:r>
              <a:rPr lang="en-US" dirty="0" err="1" smtClean="0"/>
              <a:t>jmx</a:t>
            </a:r>
            <a:r>
              <a:rPr lang="en-US" dirty="0" smtClean="0"/>
              <a:t>-connector-registry" port="1090"/&gt;</a:t>
            </a:r>
          </a:p>
          <a:p>
            <a:r>
              <a:rPr lang="en-US" dirty="0" smtClean="0"/>
              <a:t>&lt;socket-binding name="</a:t>
            </a:r>
            <a:r>
              <a:rPr lang="en-US" dirty="0" err="1" smtClean="0"/>
              <a:t>jmx</a:t>
            </a:r>
            <a:r>
              <a:rPr lang="en-US" dirty="0" smtClean="0"/>
              <a:t>-connector-server" port="1091"/&gt;</a:t>
            </a:r>
          </a:p>
          <a:p>
            <a:r>
              <a:rPr lang="en-US" dirty="0" smtClean="0"/>
              <a:t>&lt;socket-binding name="http" port="8080"/&gt;</a:t>
            </a:r>
          </a:p>
          <a:p>
            <a:r>
              <a:rPr lang="en-US" dirty="0" smtClean="0"/>
              <a:t>&lt;socket-binding name="https" port="8447"/&gt;</a:t>
            </a:r>
          </a:p>
          <a:p>
            <a:r>
              <a:rPr lang="en-US" dirty="0" smtClean="0"/>
              <a:t>&lt;socket-binding name="</a:t>
            </a:r>
            <a:r>
              <a:rPr lang="en-US" dirty="0" err="1" smtClean="0"/>
              <a:t>osgi</a:t>
            </a:r>
            <a:r>
              <a:rPr lang="en-US" dirty="0" smtClean="0"/>
              <a:t>-http" port="8090"/&gt;</a:t>
            </a:r>
          </a:p>
          <a:p>
            <a:r>
              <a:rPr lang="en-US" dirty="0" smtClean="0"/>
              <a:t>&lt;socket-binding name="</a:t>
            </a:r>
            <a:r>
              <a:rPr lang="en-US" dirty="0" err="1" smtClean="0"/>
              <a:t>remoting</a:t>
            </a:r>
            <a:r>
              <a:rPr lang="en-US" dirty="0" smtClean="0"/>
              <a:t>" port="4447"/&gt;</a:t>
            </a:r>
          </a:p>
          <a:p>
            <a:r>
              <a:rPr lang="en-US" dirty="0" smtClean="0"/>
              <a:t>&lt;socket-binding name="</a:t>
            </a:r>
            <a:r>
              <a:rPr lang="en-US" dirty="0" err="1" smtClean="0"/>
              <a:t>txn</a:t>
            </a:r>
            <a:r>
              <a:rPr lang="en-US" dirty="0" smtClean="0"/>
              <a:t>-recovery-environment" port="4712"/&gt;</a:t>
            </a:r>
          </a:p>
          <a:p>
            <a:r>
              <a:rPr lang="en-US" dirty="0" smtClean="0"/>
              <a:t>&lt;socket-binding name="</a:t>
            </a:r>
            <a:r>
              <a:rPr lang="en-US" dirty="0" err="1" smtClean="0"/>
              <a:t>txn</a:t>
            </a:r>
            <a:r>
              <a:rPr lang="en-US" dirty="0" smtClean="0"/>
              <a:t>-status-manager" port="4713"/&gt;</a:t>
            </a:r>
          </a:p>
          <a:p>
            <a:r>
              <a:rPr lang="en-US" dirty="0" smtClean="0"/>
              <a:t>&lt;socket-binding name="</a:t>
            </a:r>
            <a:r>
              <a:rPr lang="en-US" dirty="0" err="1" smtClean="0"/>
              <a:t>txn</a:t>
            </a:r>
            <a:r>
              <a:rPr lang="en-US" dirty="0" smtClean="0"/>
              <a:t>-socket-process-id" port="4714"/&gt;</a:t>
            </a:r>
          </a:p>
          <a:p>
            <a:r>
              <a:rPr lang="en-US" dirty="0" smtClean="0"/>
              <a:t>&lt;socket-binding name="messaging" port="5445"/&gt;</a:t>
            </a:r>
          </a:p>
          <a:p>
            <a:r>
              <a:rPr lang="en-US" dirty="0" smtClean="0"/>
              <a:t>&lt;socket-binding name="messaging-throughput" port="5455"/&gt; </a:t>
            </a:r>
          </a:p>
          <a:p>
            <a:r>
              <a:rPr lang="en-US" dirty="0" smtClean="0"/>
              <a:t>&lt;/</a:t>
            </a:r>
            <a:r>
              <a:rPr lang="en-US" b="1" dirty="0" smtClean="0"/>
              <a:t>socket-binding-group</a:t>
            </a:r>
            <a:r>
              <a:rPr lang="en-US" dirty="0" smtClean="0"/>
              <a:t>&gt; </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System properties </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001000" cy="776270"/>
          </a:xfrm>
        </p:spPr>
        <p:txBody>
          <a:bodyPr/>
          <a:lstStyle/>
          <a:p>
            <a:r>
              <a:rPr lang="en-GB" b="1" dirty="0" smtClean="0"/>
              <a:t>Deployments</a:t>
            </a:r>
            <a:endParaRPr lang="en-US" b="1" dirty="0"/>
          </a:p>
        </p:txBody>
      </p:sp>
      <p:sp>
        <p:nvSpPr>
          <p:cNvPr id="3" name="Content Placeholder 2"/>
          <p:cNvSpPr>
            <a:spLocks noGrp="1"/>
          </p:cNvSpPr>
          <p:nvPr>
            <p:ph idx="1"/>
          </p:nvPr>
        </p:nvSpPr>
        <p:spPr>
          <a:xfrm>
            <a:off x="566738" y="1071546"/>
            <a:ext cx="8001000" cy="2286016"/>
          </a:xfrm>
        </p:spPr>
        <p:txBody>
          <a:bodyPr/>
          <a:lstStyle/>
          <a:p>
            <a:r>
              <a:rPr lang="en-US" dirty="0" smtClean="0"/>
              <a:t>The last section of the configuration file contains the deployed application, which has been registered on the application server.</a:t>
            </a:r>
          </a:p>
          <a:p>
            <a:r>
              <a:rPr lang="en-US" dirty="0" smtClean="0"/>
              <a:t>Each time a new application is deployed or un-deployed, this section is updated to reflect the new application stack. </a:t>
            </a:r>
            <a:endParaRPr lang="en-US" dirty="0"/>
          </a:p>
        </p:txBody>
      </p:sp>
      <p:sp>
        <p:nvSpPr>
          <p:cNvPr id="4" name="TextBox 3"/>
          <p:cNvSpPr txBox="1"/>
          <p:nvPr/>
        </p:nvSpPr>
        <p:spPr>
          <a:xfrm>
            <a:off x="242204" y="3643314"/>
            <a:ext cx="8901796" cy="2585323"/>
          </a:xfrm>
          <a:prstGeom prst="rect">
            <a:avLst/>
          </a:prstGeom>
          <a:noFill/>
        </p:spPr>
        <p:txBody>
          <a:bodyPr wrap="none" rtlCol="0">
            <a:spAutoFit/>
          </a:bodyPr>
          <a:lstStyle/>
          <a:p>
            <a:r>
              <a:rPr lang="en-US" dirty="0" smtClean="0"/>
              <a:t> &lt;deployments&gt;</a:t>
            </a:r>
          </a:p>
          <a:p>
            <a:r>
              <a:rPr lang="en-US" dirty="0" smtClean="0"/>
              <a:t>   &lt;deployment name="TestWL.ear" runtime-name="TestWL.ear"&gt;</a:t>
            </a:r>
          </a:p>
          <a:p>
            <a:r>
              <a:rPr lang="en-US" dirty="0" smtClean="0"/>
              <a:t>         &lt;content sha1="a725f5fdfa0bb04b9842b944ae07ba5ee7eb41a8"/&gt;</a:t>
            </a:r>
          </a:p>
          <a:p>
            <a:r>
              <a:rPr lang="en-US" dirty="0" smtClean="0"/>
              <a:t>    &lt;/deployment&gt;</a:t>
            </a:r>
          </a:p>
          <a:p>
            <a:r>
              <a:rPr lang="en-US" dirty="0" smtClean="0"/>
              <a:t>     &lt;deployment name="TestDataSource1.war" </a:t>
            </a:r>
          </a:p>
          <a:p>
            <a:r>
              <a:rPr lang="en-US" dirty="0" smtClean="0"/>
              <a:t>			runtime-name="TestDataSource1.war"&gt;</a:t>
            </a:r>
          </a:p>
          <a:p>
            <a:r>
              <a:rPr lang="en-US" dirty="0" smtClean="0"/>
              <a:t>       &lt;content sha1="a7ea38c032cbbdedd8c3300d629c7b2cacb4860e"/&gt;</a:t>
            </a:r>
          </a:p>
          <a:p>
            <a:r>
              <a:rPr lang="en-US" dirty="0" smtClean="0"/>
              <a:t>     &lt;/deployment&gt;</a:t>
            </a:r>
          </a:p>
          <a:p>
            <a:r>
              <a:rPr lang="en-US" dirty="0" smtClean="0"/>
              <a:t>    &lt;/deployments&gt;</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smtClean="0"/>
              <a:t>Configuring core subsystems </a:t>
            </a:r>
            <a:endParaRPr lang="en-US" dirty="0"/>
          </a:p>
        </p:txBody>
      </p:sp>
      <p:sp>
        <p:nvSpPr>
          <p:cNvPr id="5" name="Subtitle 4"/>
          <p:cNvSpPr>
            <a:spLocks noGrp="1"/>
          </p:cNvSpPr>
          <p:nvPr>
            <p:ph type="subTitle" idx="1"/>
          </p:nvPr>
        </p:nvSpPr>
        <p:spPr/>
        <p:txBody>
          <a:bodyPr/>
          <a:lstStyle/>
          <a:p>
            <a:r>
              <a:rPr lang="en-GB" dirty="0" err="1" smtClean="0"/>
              <a:t>JBoss</a:t>
            </a:r>
            <a:r>
              <a:rPr lang="en-GB" dirty="0" smtClean="0"/>
              <a:t> Administration</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Frequently Configured Subsystems</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571472" y="1285860"/>
            <a:ext cx="7940731" cy="464347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b="1" dirty="0" smtClean="0">
                <a:solidFill>
                  <a:srgbClr val="000000"/>
                </a:solidFill>
                <a:latin typeface="Arial"/>
              </a:rPr>
              <a:t>Configuring the Thread Pool subsystem </a:t>
            </a:r>
            <a:endParaRPr lang="en-US" dirty="0"/>
          </a:p>
        </p:txBody>
      </p:sp>
      <p:sp>
        <p:nvSpPr>
          <p:cNvPr id="7" name="Subtitle 6"/>
          <p:cNvSpPr>
            <a:spLocks noGrp="1"/>
          </p:cNvSpPr>
          <p:nvPr>
            <p:ph type="subTitle" idx="1"/>
          </p:nvPr>
        </p:nvSpPr>
        <p:spPr/>
        <p:txBody>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Thread Pool Configuration</a:t>
            </a:r>
            <a:endParaRPr lang="en-US" dirty="0"/>
          </a:p>
        </p:txBody>
      </p:sp>
      <p:sp>
        <p:nvSpPr>
          <p:cNvPr id="3" name="Content Placeholder 2"/>
          <p:cNvSpPr>
            <a:spLocks noGrp="1"/>
          </p:cNvSpPr>
          <p:nvPr>
            <p:ph idx="1"/>
          </p:nvPr>
        </p:nvSpPr>
        <p:spPr/>
        <p:txBody>
          <a:bodyPr/>
          <a:lstStyle/>
          <a:p>
            <a:r>
              <a:rPr lang="en-US" dirty="0" smtClean="0"/>
              <a:t>Thread Pool configuration can include the following elements: </a:t>
            </a:r>
          </a:p>
          <a:p>
            <a:pPr marL="928687" lvl="1" indent="-457200">
              <a:buFont typeface="+mj-lt"/>
              <a:buAutoNum type="arabicPeriod"/>
            </a:pPr>
            <a:r>
              <a:rPr lang="en-US" dirty="0" smtClean="0"/>
              <a:t>Thread factory configuration </a:t>
            </a:r>
          </a:p>
          <a:p>
            <a:pPr marL="928687" lvl="1" indent="-457200">
              <a:buFont typeface="+mj-lt"/>
              <a:buAutoNum type="arabicPeriod"/>
            </a:pPr>
            <a:r>
              <a:rPr lang="en-US" dirty="0" smtClean="0"/>
              <a:t>Bounded Threads configuration </a:t>
            </a:r>
          </a:p>
          <a:p>
            <a:pPr marL="928687" lvl="1" indent="-457200">
              <a:buFont typeface="+mj-lt"/>
              <a:buAutoNum type="arabicPeriod"/>
            </a:pPr>
            <a:r>
              <a:rPr lang="en-US" dirty="0" smtClean="0"/>
              <a:t>Unbounded Threads configuration </a:t>
            </a:r>
          </a:p>
          <a:p>
            <a:pPr marL="928687" lvl="1" indent="-457200">
              <a:buFont typeface="+mj-lt"/>
              <a:buAutoNum type="arabicPeriod"/>
            </a:pPr>
            <a:r>
              <a:rPr lang="en-US" dirty="0" err="1" smtClean="0"/>
              <a:t>Queueless</a:t>
            </a:r>
            <a:r>
              <a:rPr lang="en-US" dirty="0" smtClean="0"/>
              <a:t> Thread Pool configuration </a:t>
            </a:r>
          </a:p>
          <a:p>
            <a:pPr marL="928687" lvl="1" indent="-457200">
              <a:buFont typeface="+mj-lt"/>
              <a:buAutoNum type="arabicPeriod"/>
            </a:pPr>
            <a:r>
              <a:rPr lang="en-US" dirty="0" smtClean="0"/>
              <a:t>Scheduled Thread configuration </a:t>
            </a:r>
          </a:p>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Configuring the Thread factory </a:t>
            </a:r>
            <a:endParaRPr lang="en-US" dirty="0"/>
          </a:p>
        </p:txBody>
      </p:sp>
      <p:sp>
        <p:nvSpPr>
          <p:cNvPr id="3" name="Content Placeholder 2"/>
          <p:cNvSpPr>
            <a:spLocks noGrp="1"/>
          </p:cNvSpPr>
          <p:nvPr>
            <p:ph idx="1"/>
          </p:nvPr>
        </p:nvSpPr>
        <p:spPr>
          <a:xfrm>
            <a:off x="566738" y="1071546"/>
            <a:ext cx="8001000" cy="5100654"/>
          </a:xfrm>
        </p:spPr>
        <p:txBody>
          <a:bodyPr>
            <a:normAutofit lnSpcReduction="10000"/>
          </a:bodyPr>
          <a:lstStyle/>
          <a:p>
            <a:r>
              <a:rPr lang="en-US" dirty="0" smtClean="0"/>
              <a:t>A Thread factory (implementing </a:t>
            </a:r>
            <a:r>
              <a:rPr lang="en-US" dirty="0" err="1" smtClean="0"/>
              <a:t>java.util.concurrent.ThreadFactory</a:t>
            </a:r>
            <a:r>
              <a:rPr lang="en-US" dirty="0" smtClean="0"/>
              <a:t>) is an object that creates new Threads on demand.</a:t>
            </a:r>
          </a:p>
          <a:p>
            <a:r>
              <a:rPr lang="en-US" dirty="0" smtClean="0"/>
              <a:t>Using Thread factories removes hardwiring of calls to new Thread, enabling applications to use special Thread subclasses, priorities, and so on. </a:t>
            </a:r>
          </a:p>
          <a:p>
            <a:r>
              <a:rPr lang="en-US" dirty="0" smtClean="0"/>
              <a:t>The Thread factory is not included by default in the server configuration as it relies on defaults, which you will hardly need to modify.</a:t>
            </a:r>
          </a:p>
          <a:p>
            <a:r>
              <a:rPr lang="en-US" dirty="0" smtClean="0"/>
              <a:t>Nevertheless, we will provide a sample configuration of it for the experienced user who requires complete control of the Thread configuration. </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 custom Thread factory configuration </a:t>
            </a:r>
            <a:endParaRPr lang="en-US" dirty="0"/>
          </a:p>
        </p:txBody>
      </p:sp>
      <p:sp>
        <p:nvSpPr>
          <p:cNvPr id="3" name="Content Placeholder 2"/>
          <p:cNvSpPr>
            <a:spLocks noGrp="1"/>
          </p:cNvSpPr>
          <p:nvPr>
            <p:ph idx="1"/>
          </p:nvPr>
        </p:nvSpPr>
        <p:spPr>
          <a:xfrm>
            <a:off x="566738" y="2571744"/>
            <a:ext cx="8001000" cy="3600456"/>
          </a:xfrm>
        </p:spPr>
        <p:txBody>
          <a:bodyPr>
            <a:normAutofit lnSpcReduction="10000"/>
          </a:bodyPr>
          <a:lstStyle/>
          <a:p>
            <a:r>
              <a:rPr lang="en-US" dirty="0" smtClean="0"/>
              <a:t>The </a:t>
            </a:r>
            <a:r>
              <a:rPr lang="en-US" b="1" dirty="0" smtClean="0"/>
              <a:t>name</a:t>
            </a:r>
            <a:r>
              <a:rPr lang="en-US" dirty="0" smtClean="0"/>
              <a:t> attribute is the name of the created Thread factory. </a:t>
            </a:r>
          </a:p>
          <a:p>
            <a:r>
              <a:rPr lang="en-US" dirty="0" smtClean="0"/>
              <a:t>The optional </a:t>
            </a:r>
            <a:r>
              <a:rPr lang="en-US" b="1" dirty="0" smtClean="0"/>
              <a:t>priority</a:t>
            </a:r>
            <a:r>
              <a:rPr lang="en-US" dirty="0" smtClean="0"/>
              <a:t> attribute may be used to specify the Thread priority of created Threads. </a:t>
            </a:r>
          </a:p>
          <a:p>
            <a:r>
              <a:rPr lang="en-US" dirty="0" smtClean="0"/>
              <a:t>The optional </a:t>
            </a:r>
            <a:r>
              <a:rPr lang="en-US" b="1" dirty="0" smtClean="0"/>
              <a:t>group-name</a:t>
            </a:r>
            <a:r>
              <a:rPr lang="en-US" dirty="0" smtClean="0"/>
              <a:t> attribute specifies the name of the Thread group to create for this Thread factory. </a:t>
            </a:r>
          </a:p>
          <a:p>
            <a:r>
              <a:rPr lang="en-US" dirty="0" smtClean="0"/>
              <a:t>The </a:t>
            </a:r>
            <a:r>
              <a:rPr lang="en-US" b="1" dirty="0" smtClean="0"/>
              <a:t>thread-name-pattern</a:t>
            </a:r>
            <a:r>
              <a:rPr lang="en-US" dirty="0" smtClean="0"/>
              <a:t> is the template used to create names for Threads. </a:t>
            </a:r>
            <a:endParaRPr lang="en-US" dirty="0"/>
          </a:p>
        </p:txBody>
      </p:sp>
      <p:sp>
        <p:nvSpPr>
          <p:cNvPr id="4" name="TextBox 3"/>
          <p:cNvSpPr txBox="1"/>
          <p:nvPr/>
        </p:nvSpPr>
        <p:spPr>
          <a:xfrm>
            <a:off x="500034" y="1428736"/>
            <a:ext cx="8072494" cy="923330"/>
          </a:xfrm>
          <a:prstGeom prst="rect">
            <a:avLst/>
          </a:prstGeom>
          <a:noFill/>
        </p:spPr>
        <p:txBody>
          <a:bodyPr wrap="square" rtlCol="0">
            <a:spAutoFit/>
          </a:bodyPr>
          <a:lstStyle/>
          <a:p>
            <a:r>
              <a:rPr lang="en-US" b="1" dirty="0" smtClean="0"/>
              <a:t>&lt;thread-factory name="</a:t>
            </a:r>
            <a:r>
              <a:rPr lang="en-US" b="1" dirty="0" err="1" smtClean="0"/>
              <a:t>MyThreadFactory</a:t>
            </a:r>
            <a:r>
              <a:rPr lang="en-US" b="1" dirty="0" smtClean="0"/>
              <a:t>"  </a:t>
            </a:r>
          </a:p>
          <a:p>
            <a:r>
              <a:rPr lang="en-US" b="1" dirty="0" smtClean="0"/>
              <a:t>thread-name-pattern="My Thread %t" </a:t>
            </a:r>
          </a:p>
          <a:p>
            <a:r>
              <a:rPr lang="en-US" b="1" dirty="0" smtClean="0"/>
              <a:t>group-name="dummy" /&gt; </a:t>
            </a:r>
            <a:endParaRPr lang="en-US"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214282" y="285728"/>
            <a:ext cx="7923284" cy="58579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b="1" dirty="0" smtClean="0"/>
              <a:t>thread-name-pattern</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500034" y="1571612"/>
            <a:ext cx="8001000" cy="2695173"/>
          </a:xfrm>
          <a:prstGeom prst="rect">
            <a:avLst/>
          </a:prstGeom>
          <a:noFill/>
          <a:ln w="9525">
            <a:solidFill>
              <a:schemeClr val="tx2"/>
            </a:solid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Bounded Thread Pool</a:t>
            </a:r>
            <a:endParaRPr lang="en-US" dirty="0"/>
          </a:p>
        </p:txBody>
      </p:sp>
      <p:sp>
        <p:nvSpPr>
          <p:cNvPr id="4" name="TextBox 3"/>
          <p:cNvSpPr txBox="1"/>
          <p:nvPr/>
        </p:nvSpPr>
        <p:spPr>
          <a:xfrm>
            <a:off x="500034" y="4000504"/>
            <a:ext cx="8001056" cy="2031325"/>
          </a:xfrm>
          <a:prstGeom prst="rect">
            <a:avLst/>
          </a:prstGeom>
          <a:noFill/>
        </p:spPr>
        <p:txBody>
          <a:bodyPr wrap="square" rtlCol="0">
            <a:spAutoFit/>
          </a:bodyPr>
          <a:lstStyle/>
          <a:p>
            <a:r>
              <a:rPr lang="en-US" dirty="0" smtClean="0">
                <a:solidFill>
                  <a:srgbClr val="008080"/>
                </a:solidFill>
                <a:latin typeface="Consolas"/>
              </a:rPr>
              <a:t>&lt;</a:t>
            </a:r>
            <a:r>
              <a:rPr lang="en-US" dirty="0" smtClean="0">
                <a:solidFill>
                  <a:srgbClr val="3F7F7F"/>
                </a:solidFill>
                <a:highlight>
                  <a:srgbClr val="D4D4D4"/>
                </a:highlight>
                <a:latin typeface="Consolas"/>
              </a:rPr>
              <a:t>bounded-queue-thread-pool </a:t>
            </a:r>
            <a:r>
              <a:rPr lang="en-US" dirty="0" smtClean="0">
                <a:solidFill>
                  <a:srgbClr val="7F007F"/>
                </a:solidFill>
                <a:highlight>
                  <a:srgbClr val="D4D4D4"/>
                </a:highlight>
                <a:latin typeface="Consolas"/>
              </a:rPr>
              <a:t>name</a:t>
            </a:r>
            <a:r>
              <a:rPr lang="en-US" dirty="0" smtClean="0">
                <a:solidFill>
                  <a:srgbClr val="000000"/>
                </a:solidFill>
                <a:highlight>
                  <a:srgbClr val="D4D4D4"/>
                </a:highlight>
                <a:latin typeface="Consolas"/>
              </a:rPr>
              <a:t>=</a:t>
            </a:r>
            <a:r>
              <a:rPr lang="en-US" i="1" dirty="0" smtClean="0">
                <a:solidFill>
                  <a:srgbClr val="2A00FF"/>
                </a:solidFill>
                <a:highlight>
                  <a:srgbClr val="D4D4D4"/>
                </a:highlight>
                <a:latin typeface="Consolas"/>
              </a:rPr>
              <a:t>"</a:t>
            </a:r>
            <a:r>
              <a:rPr lang="en-US" i="1" dirty="0" err="1" smtClean="0">
                <a:solidFill>
                  <a:srgbClr val="2A00FF"/>
                </a:solidFill>
                <a:highlight>
                  <a:srgbClr val="D4D4D4"/>
                </a:highlight>
                <a:latin typeface="Consolas"/>
              </a:rPr>
              <a:t>jca</a:t>
            </a:r>
            <a:r>
              <a:rPr lang="en-US" i="1" dirty="0" smtClean="0">
                <a:solidFill>
                  <a:srgbClr val="2A00FF"/>
                </a:solidFill>
                <a:highlight>
                  <a:srgbClr val="D4D4D4"/>
                </a:highlight>
                <a:latin typeface="Consolas"/>
              </a:rPr>
              <a:t>-short-running"</a:t>
            </a:r>
          </a:p>
          <a:p>
            <a:r>
              <a:rPr lang="en-US" dirty="0" smtClean="0">
                <a:solidFill>
                  <a:srgbClr val="7F007F"/>
                </a:solidFill>
                <a:latin typeface="Consolas"/>
              </a:rPr>
              <a:t>blocking</a:t>
            </a:r>
            <a:r>
              <a:rPr lang="en-US" dirty="0" smtClean="0">
                <a:solidFill>
                  <a:srgbClr val="000000"/>
                </a:solidFill>
                <a:latin typeface="Consolas"/>
              </a:rPr>
              <a:t>=</a:t>
            </a:r>
            <a:r>
              <a:rPr lang="en-US" i="1" dirty="0" smtClean="0">
                <a:solidFill>
                  <a:srgbClr val="2A00FF"/>
                </a:solidFill>
                <a:latin typeface="Consolas"/>
              </a:rPr>
              <a:t>"true"</a:t>
            </a:r>
            <a:r>
              <a:rPr lang="en-US" i="1" dirty="0" smtClean="0">
                <a:solidFill>
                  <a:srgbClr val="008080"/>
                </a:solidFill>
                <a:latin typeface="Consolas"/>
              </a:rPr>
              <a:t>&gt;</a:t>
            </a:r>
          </a:p>
          <a:p>
            <a:r>
              <a:rPr lang="en-US" dirty="0" smtClean="0">
                <a:solidFill>
                  <a:srgbClr val="008080"/>
                </a:solidFill>
                <a:latin typeface="Consolas"/>
              </a:rPr>
              <a:t>&lt;</a:t>
            </a:r>
            <a:r>
              <a:rPr lang="en-US" dirty="0" smtClean="0">
                <a:solidFill>
                  <a:srgbClr val="3F7F7F"/>
                </a:solidFill>
                <a:latin typeface="Consolas"/>
              </a:rPr>
              <a:t>core-threads </a:t>
            </a:r>
            <a:r>
              <a:rPr lang="en-US" dirty="0" smtClean="0">
                <a:solidFill>
                  <a:srgbClr val="7F007F"/>
                </a:solidFill>
                <a:latin typeface="Consolas"/>
              </a:rPr>
              <a:t>count</a:t>
            </a:r>
            <a:r>
              <a:rPr lang="en-US" dirty="0" smtClean="0">
                <a:solidFill>
                  <a:srgbClr val="000000"/>
                </a:solidFill>
                <a:latin typeface="Consolas"/>
              </a:rPr>
              <a:t>=</a:t>
            </a:r>
            <a:r>
              <a:rPr lang="en-US" i="1" dirty="0" smtClean="0">
                <a:solidFill>
                  <a:srgbClr val="2A00FF"/>
                </a:solidFill>
                <a:latin typeface="Consolas"/>
              </a:rPr>
              <a:t>"10" </a:t>
            </a:r>
            <a:r>
              <a:rPr lang="en-US" i="1" dirty="0" smtClean="0">
                <a:solidFill>
                  <a:srgbClr val="7F007F"/>
                </a:solidFill>
                <a:latin typeface="Consolas"/>
              </a:rPr>
              <a:t>per-</a:t>
            </a:r>
            <a:r>
              <a:rPr lang="en-US" i="1" dirty="0" err="1" smtClean="0">
                <a:solidFill>
                  <a:srgbClr val="7F007F"/>
                </a:solidFill>
                <a:latin typeface="Consolas"/>
              </a:rPr>
              <a:t>cpu</a:t>
            </a:r>
            <a:r>
              <a:rPr lang="en-US" i="1" dirty="0" smtClean="0">
                <a:solidFill>
                  <a:srgbClr val="000000"/>
                </a:solidFill>
                <a:latin typeface="Consolas"/>
              </a:rPr>
              <a:t>=</a:t>
            </a:r>
            <a:r>
              <a:rPr lang="en-US" i="1" dirty="0" smtClean="0">
                <a:solidFill>
                  <a:srgbClr val="2A00FF"/>
                </a:solidFill>
                <a:latin typeface="Consolas"/>
              </a:rPr>
              <a:t>"20" </a:t>
            </a:r>
            <a:r>
              <a:rPr lang="en-US" i="1" dirty="0" smtClean="0">
                <a:solidFill>
                  <a:srgbClr val="008080"/>
                </a:solidFill>
                <a:latin typeface="Consolas"/>
              </a:rPr>
              <a:t>/&gt;</a:t>
            </a:r>
          </a:p>
          <a:p>
            <a:r>
              <a:rPr lang="en-US" dirty="0" smtClean="0">
                <a:solidFill>
                  <a:srgbClr val="008080"/>
                </a:solidFill>
                <a:latin typeface="Consolas"/>
              </a:rPr>
              <a:t>&lt;</a:t>
            </a:r>
            <a:r>
              <a:rPr lang="en-US" dirty="0" smtClean="0">
                <a:solidFill>
                  <a:srgbClr val="3F7F7F"/>
                </a:solidFill>
                <a:latin typeface="Consolas"/>
              </a:rPr>
              <a:t>queue-length </a:t>
            </a:r>
            <a:r>
              <a:rPr lang="en-US" dirty="0" smtClean="0">
                <a:solidFill>
                  <a:srgbClr val="7F007F"/>
                </a:solidFill>
                <a:latin typeface="Consolas"/>
              </a:rPr>
              <a:t>count</a:t>
            </a:r>
            <a:r>
              <a:rPr lang="en-US" dirty="0" smtClean="0">
                <a:solidFill>
                  <a:srgbClr val="000000"/>
                </a:solidFill>
                <a:latin typeface="Consolas"/>
              </a:rPr>
              <a:t>=</a:t>
            </a:r>
            <a:r>
              <a:rPr lang="en-US" i="1" dirty="0" smtClean="0">
                <a:solidFill>
                  <a:srgbClr val="2A00FF"/>
                </a:solidFill>
                <a:latin typeface="Consolas"/>
              </a:rPr>
              <a:t>"10" </a:t>
            </a:r>
            <a:r>
              <a:rPr lang="en-US" i="1" dirty="0" smtClean="0">
                <a:solidFill>
                  <a:srgbClr val="7F007F"/>
                </a:solidFill>
                <a:latin typeface="Consolas"/>
              </a:rPr>
              <a:t>per-</a:t>
            </a:r>
            <a:r>
              <a:rPr lang="en-US" i="1" dirty="0" err="1" smtClean="0">
                <a:solidFill>
                  <a:srgbClr val="7F007F"/>
                </a:solidFill>
                <a:latin typeface="Consolas"/>
              </a:rPr>
              <a:t>cpu</a:t>
            </a:r>
            <a:r>
              <a:rPr lang="en-US" i="1" dirty="0" smtClean="0">
                <a:solidFill>
                  <a:srgbClr val="000000"/>
                </a:solidFill>
                <a:latin typeface="Consolas"/>
              </a:rPr>
              <a:t>=</a:t>
            </a:r>
            <a:r>
              <a:rPr lang="en-US" i="1" dirty="0" smtClean="0">
                <a:solidFill>
                  <a:srgbClr val="2A00FF"/>
                </a:solidFill>
                <a:latin typeface="Consolas"/>
              </a:rPr>
              <a:t>"20" </a:t>
            </a:r>
            <a:r>
              <a:rPr lang="en-US" i="1" dirty="0" smtClean="0">
                <a:solidFill>
                  <a:srgbClr val="008080"/>
                </a:solidFill>
                <a:latin typeface="Consolas"/>
              </a:rPr>
              <a:t>/&gt;</a:t>
            </a:r>
          </a:p>
          <a:p>
            <a:r>
              <a:rPr lang="en-US" dirty="0" smtClean="0">
                <a:solidFill>
                  <a:srgbClr val="008080"/>
                </a:solidFill>
                <a:latin typeface="Consolas"/>
              </a:rPr>
              <a:t>&lt;</a:t>
            </a:r>
            <a:r>
              <a:rPr lang="en-US" dirty="0" smtClean="0">
                <a:solidFill>
                  <a:srgbClr val="3F7F7F"/>
                </a:solidFill>
                <a:latin typeface="Consolas"/>
              </a:rPr>
              <a:t>max-threads </a:t>
            </a:r>
            <a:r>
              <a:rPr lang="en-US" dirty="0" smtClean="0">
                <a:solidFill>
                  <a:srgbClr val="7F007F"/>
                </a:solidFill>
                <a:latin typeface="Consolas"/>
              </a:rPr>
              <a:t>count</a:t>
            </a:r>
            <a:r>
              <a:rPr lang="en-US" dirty="0" smtClean="0">
                <a:solidFill>
                  <a:srgbClr val="000000"/>
                </a:solidFill>
                <a:latin typeface="Consolas"/>
              </a:rPr>
              <a:t>=</a:t>
            </a:r>
            <a:r>
              <a:rPr lang="en-US" i="1" dirty="0" smtClean="0">
                <a:solidFill>
                  <a:srgbClr val="2A00FF"/>
                </a:solidFill>
                <a:latin typeface="Consolas"/>
              </a:rPr>
              <a:t>"10" </a:t>
            </a:r>
            <a:r>
              <a:rPr lang="en-US" i="1" dirty="0" smtClean="0">
                <a:solidFill>
                  <a:srgbClr val="7F007F"/>
                </a:solidFill>
                <a:latin typeface="Consolas"/>
              </a:rPr>
              <a:t>per-</a:t>
            </a:r>
            <a:r>
              <a:rPr lang="en-US" i="1" dirty="0" err="1" smtClean="0">
                <a:solidFill>
                  <a:srgbClr val="7F007F"/>
                </a:solidFill>
                <a:latin typeface="Consolas"/>
              </a:rPr>
              <a:t>cpu</a:t>
            </a:r>
            <a:r>
              <a:rPr lang="en-US" i="1" dirty="0" smtClean="0">
                <a:solidFill>
                  <a:srgbClr val="000000"/>
                </a:solidFill>
                <a:latin typeface="Consolas"/>
              </a:rPr>
              <a:t>=</a:t>
            </a:r>
            <a:r>
              <a:rPr lang="en-US" i="1" dirty="0" smtClean="0">
                <a:solidFill>
                  <a:srgbClr val="2A00FF"/>
                </a:solidFill>
                <a:latin typeface="Consolas"/>
              </a:rPr>
              <a:t>"20" </a:t>
            </a:r>
            <a:r>
              <a:rPr lang="en-US" i="1" dirty="0" smtClean="0">
                <a:solidFill>
                  <a:srgbClr val="008080"/>
                </a:solidFill>
                <a:latin typeface="Consolas"/>
              </a:rPr>
              <a:t>/&gt;</a:t>
            </a:r>
          </a:p>
          <a:p>
            <a:r>
              <a:rPr lang="en-US" dirty="0" smtClean="0">
                <a:solidFill>
                  <a:srgbClr val="008080"/>
                </a:solidFill>
                <a:latin typeface="Consolas"/>
              </a:rPr>
              <a:t>&lt;</a:t>
            </a:r>
            <a:r>
              <a:rPr lang="en-US" dirty="0" err="1" smtClean="0">
                <a:solidFill>
                  <a:srgbClr val="3F7F7F"/>
                </a:solidFill>
                <a:latin typeface="Consolas"/>
              </a:rPr>
              <a:t>keepalive</a:t>
            </a:r>
            <a:r>
              <a:rPr lang="en-US" dirty="0" smtClean="0">
                <a:solidFill>
                  <a:srgbClr val="3F7F7F"/>
                </a:solidFill>
                <a:latin typeface="Consolas"/>
              </a:rPr>
              <a:t>-time </a:t>
            </a:r>
            <a:r>
              <a:rPr lang="en-US" dirty="0" smtClean="0">
                <a:solidFill>
                  <a:srgbClr val="7F007F"/>
                </a:solidFill>
                <a:latin typeface="Consolas"/>
              </a:rPr>
              <a:t>time</a:t>
            </a:r>
            <a:r>
              <a:rPr lang="en-US" dirty="0" smtClean="0">
                <a:solidFill>
                  <a:srgbClr val="000000"/>
                </a:solidFill>
                <a:latin typeface="Consolas"/>
              </a:rPr>
              <a:t>=</a:t>
            </a:r>
            <a:r>
              <a:rPr lang="en-US" i="1" dirty="0" smtClean="0">
                <a:solidFill>
                  <a:srgbClr val="2A00FF"/>
                </a:solidFill>
                <a:latin typeface="Consolas"/>
              </a:rPr>
              <a:t>"10" </a:t>
            </a:r>
            <a:r>
              <a:rPr lang="en-US" i="1" dirty="0" smtClean="0">
                <a:solidFill>
                  <a:srgbClr val="7F007F"/>
                </a:solidFill>
                <a:latin typeface="Consolas"/>
              </a:rPr>
              <a:t>unit</a:t>
            </a:r>
            <a:r>
              <a:rPr lang="en-US" i="1" dirty="0" smtClean="0">
                <a:solidFill>
                  <a:srgbClr val="000000"/>
                </a:solidFill>
                <a:latin typeface="Consolas"/>
              </a:rPr>
              <a:t>=</a:t>
            </a:r>
            <a:r>
              <a:rPr lang="en-US" i="1" dirty="0" smtClean="0">
                <a:solidFill>
                  <a:srgbClr val="2A00FF"/>
                </a:solidFill>
                <a:latin typeface="Consolas"/>
              </a:rPr>
              <a:t>"seconds" </a:t>
            </a:r>
            <a:r>
              <a:rPr lang="en-US" i="1" dirty="0" smtClean="0">
                <a:solidFill>
                  <a:srgbClr val="008080"/>
                </a:solidFill>
                <a:latin typeface="Consolas"/>
              </a:rPr>
              <a:t>/&gt;</a:t>
            </a:r>
          </a:p>
          <a:p>
            <a:r>
              <a:rPr lang="en-US" dirty="0" smtClean="0">
                <a:solidFill>
                  <a:srgbClr val="008080"/>
                </a:solidFill>
                <a:latin typeface="Consolas"/>
              </a:rPr>
              <a:t>&lt;/</a:t>
            </a:r>
            <a:r>
              <a:rPr lang="en-US" dirty="0" smtClean="0">
                <a:solidFill>
                  <a:srgbClr val="3F7F7F"/>
                </a:solidFill>
                <a:highlight>
                  <a:srgbClr val="D4D4D4"/>
                </a:highlight>
                <a:latin typeface="Consolas"/>
              </a:rPr>
              <a:t>bounded-queue-thread-pool</a:t>
            </a:r>
            <a:r>
              <a:rPr lang="en-US" dirty="0" smtClean="0">
                <a:solidFill>
                  <a:srgbClr val="008080"/>
                </a:solidFill>
                <a:highlight>
                  <a:srgbClr val="D4D4D4"/>
                </a:highlight>
                <a:latin typeface="Consolas"/>
              </a:rPr>
              <a:t>&gt;</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357158" y="1071546"/>
            <a:ext cx="8255876" cy="27146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Unbounded Thread Pool </a:t>
            </a:r>
            <a:endParaRPr lang="en-US" dirty="0"/>
          </a:p>
        </p:txBody>
      </p:sp>
      <p:pic>
        <p:nvPicPr>
          <p:cNvPr id="2050" name="Picture 2"/>
          <p:cNvPicPr>
            <a:picLocks noChangeAspect="1" noChangeArrowheads="1"/>
          </p:cNvPicPr>
          <p:nvPr/>
        </p:nvPicPr>
        <p:blipFill>
          <a:blip r:embed="rId2"/>
          <a:srcRect/>
          <a:stretch>
            <a:fillRect/>
          </a:stretch>
        </p:blipFill>
        <p:spPr bwMode="auto">
          <a:xfrm>
            <a:off x="500034" y="1071546"/>
            <a:ext cx="8415868" cy="2643206"/>
          </a:xfrm>
          <a:prstGeom prst="rect">
            <a:avLst/>
          </a:prstGeom>
          <a:noFill/>
          <a:ln w="9525">
            <a:noFill/>
            <a:miter lim="800000"/>
            <a:headEnd/>
            <a:tailEnd/>
          </a:ln>
          <a:effectLst/>
        </p:spPr>
      </p:pic>
      <p:sp>
        <p:nvSpPr>
          <p:cNvPr id="5" name="TextBox 4"/>
          <p:cNvSpPr txBox="1"/>
          <p:nvPr/>
        </p:nvSpPr>
        <p:spPr>
          <a:xfrm>
            <a:off x="857224" y="4214818"/>
            <a:ext cx="7023076" cy="1200329"/>
          </a:xfrm>
          <a:prstGeom prst="rect">
            <a:avLst/>
          </a:prstGeom>
          <a:noFill/>
        </p:spPr>
        <p:txBody>
          <a:bodyPr wrap="none" rtlCol="0">
            <a:spAutoFit/>
          </a:bodyPr>
          <a:lstStyle/>
          <a:p>
            <a:r>
              <a:rPr lang="en-US" dirty="0" smtClean="0">
                <a:solidFill>
                  <a:srgbClr val="008080"/>
                </a:solidFill>
                <a:latin typeface="Consolas"/>
              </a:rPr>
              <a:t>&lt;</a:t>
            </a:r>
            <a:r>
              <a:rPr lang="en-US" dirty="0" smtClean="0">
                <a:solidFill>
                  <a:srgbClr val="3F7F7F"/>
                </a:solidFill>
                <a:highlight>
                  <a:srgbClr val="D4D4D4"/>
                </a:highlight>
                <a:latin typeface="Consolas"/>
              </a:rPr>
              <a:t>unbounded-queue-thread-pool </a:t>
            </a:r>
            <a:r>
              <a:rPr lang="en-US" dirty="0" smtClean="0">
                <a:solidFill>
                  <a:srgbClr val="7F007F"/>
                </a:solidFill>
                <a:highlight>
                  <a:srgbClr val="D4D4D4"/>
                </a:highlight>
                <a:latin typeface="Consolas"/>
              </a:rPr>
              <a:t>name</a:t>
            </a:r>
            <a:r>
              <a:rPr lang="en-US" dirty="0" smtClean="0">
                <a:solidFill>
                  <a:srgbClr val="000000"/>
                </a:solidFill>
                <a:highlight>
                  <a:srgbClr val="D4D4D4"/>
                </a:highlight>
                <a:latin typeface="Consolas"/>
              </a:rPr>
              <a:t>=</a:t>
            </a:r>
            <a:r>
              <a:rPr lang="en-US" i="1" dirty="0" smtClean="0">
                <a:solidFill>
                  <a:srgbClr val="2A00FF"/>
                </a:solidFill>
                <a:highlight>
                  <a:srgbClr val="D4D4D4"/>
                </a:highlight>
                <a:latin typeface="Consolas"/>
              </a:rPr>
              <a:t>"unbounded-threads"</a:t>
            </a:r>
            <a:r>
              <a:rPr lang="en-US" i="1" dirty="0" smtClean="0">
                <a:solidFill>
                  <a:srgbClr val="008080"/>
                </a:solidFill>
                <a:highlight>
                  <a:srgbClr val="D4D4D4"/>
                </a:highlight>
                <a:latin typeface="Consolas"/>
              </a:rPr>
              <a:t>&gt;</a:t>
            </a:r>
          </a:p>
          <a:p>
            <a:r>
              <a:rPr lang="en-US" dirty="0" smtClean="0">
                <a:solidFill>
                  <a:srgbClr val="008080"/>
                </a:solidFill>
                <a:latin typeface="Consolas"/>
              </a:rPr>
              <a:t>&lt;</a:t>
            </a:r>
            <a:r>
              <a:rPr lang="en-US" dirty="0" smtClean="0">
                <a:solidFill>
                  <a:srgbClr val="3F7F7F"/>
                </a:solidFill>
                <a:latin typeface="Consolas"/>
              </a:rPr>
              <a:t>max-threads </a:t>
            </a:r>
            <a:r>
              <a:rPr lang="en-US" dirty="0" smtClean="0">
                <a:solidFill>
                  <a:srgbClr val="7F007F"/>
                </a:solidFill>
                <a:latin typeface="Consolas"/>
              </a:rPr>
              <a:t>count</a:t>
            </a:r>
            <a:r>
              <a:rPr lang="en-US" dirty="0" smtClean="0">
                <a:solidFill>
                  <a:srgbClr val="000000"/>
                </a:solidFill>
                <a:latin typeface="Consolas"/>
              </a:rPr>
              <a:t>=</a:t>
            </a:r>
            <a:r>
              <a:rPr lang="en-US" i="1" dirty="0" smtClean="0">
                <a:solidFill>
                  <a:srgbClr val="2A00FF"/>
                </a:solidFill>
                <a:latin typeface="Consolas"/>
              </a:rPr>
              <a:t>"10" </a:t>
            </a:r>
            <a:r>
              <a:rPr lang="en-US" i="1" dirty="0" smtClean="0">
                <a:solidFill>
                  <a:srgbClr val="7F007F"/>
                </a:solidFill>
                <a:latin typeface="Consolas"/>
              </a:rPr>
              <a:t>per-</a:t>
            </a:r>
            <a:r>
              <a:rPr lang="en-US" i="1" dirty="0" err="1" smtClean="0">
                <a:solidFill>
                  <a:srgbClr val="7F007F"/>
                </a:solidFill>
                <a:latin typeface="Consolas"/>
              </a:rPr>
              <a:t>cpu</a:t>
            </a:r>
            <a:r>
              <a:rPr lang="en-US" i="1" dirty="0" smtClean="0">
                <a:solidFill>
                  <a:srgbClr val="000000"/>
                </a:solidFill>
                <a:latin typeface="Consolas"/>
              </a:rPr>
              <a:t>=</a:t>
            </a:r>
            <a:r>
              <a:rPr lang="en-US" i="1" dirty="0" smtClean="0">
                <a:solidFill>
                  <a:srgbClr val="2A00FF"/>
                </a:solidFill>
                <a:latin typeface="Consolas"/>
              </a:rPr>
              <a:t>"20" </a:t>
            </a:r>
            <a:r>
              <a:rPr lang="en-US" i="1" dirty="0" smtClean="0">
                <a:solidFill>
                  <a:srgbClr val="008080"/>
                </a:solidFill>
                <a:latin typeface="Consolas"/>
              </a:rPr>
              <a:t>/&gt;</a:t>
            </a:r>
          </a:p>
          <a:p>
            <a:r>
              <a:rPr lang="en-US" dirty="0" smtClean="0">
                <a:solidFill>
                  <a:srgbClr val="008080"/>
                </a:solidFill>
                <a:latin typeface="Consolas"/>
              </a:rPr>
              <a:t>&lt;</a:t>
            </a:r>
            <a:r>
              <a:rPr lang="en-US" dirty="0" err="1" smtClean="0">
                <a:solidFill>
                  <a:srgbClr val="3F7F7F"/>
                </a:solidFill>
                <a:latin typeface="Consolas"/>
              </a:rPr>
              <a:t>keepalive</a:t>
            </a:r>
            <a:r>
              <a:rPr lang="en-US" dirty="0" smtClean="0">
                <a:solidFill>
                  <a:srgbClr val="3F7F7F"/>
                </a:solidFill>
                <a:latin typeface="Consolas"/>
              </a:rPr>
              <a:t>-time </a:t>
            </a:r>
            <a:r>
              <a:rPr lang="en-US" dirty="0" smtClean="0">
                <a:solidFill>
                  <a:srgbClr val="7F007F"/>
                </a:solidFill>
                <a:latin typeface="Consolas"/>
              </a:rPr>
              <a:t>time</a:t>
            </a:r>
            <a:r>
              <a:rPr lang="en-US" dirty="0" smtClean="0">
                <a:solidFill>
                  <a:srgbClr val="000000"/>
                </a:solidFill>
                <a:latin typeface="Consolas"/>
              </a:rPr>
              <a:t>=</a:t>
            </a:r>
            <a:r>
              <a:rPr lang="en-US" i="1" dirty="0" smtClean="0">
                <a:solidFill>
                  <a:srgbClr val="2A00FF"/>
                </a:solidFill>
                <a:latin typeface="Consolas"/>
              </a:rPr>
              <a:t>"10" </a:t>
            </a:r>
            <a:r>
              <a:rPr lang="en-US" i="1" dirty="0" smtClean="0">
                <a:solidFill>
                  <a:srgbClr val="7F007F"/>
                </a:solidFill>
                <a:latin typeface="Consolas"/>
              </a:rPr>
              <a:t>unit</a:t>
            </a:r>
            <a:r>
              <a:rPr lang="en-US" i="1" dirty="0" smtClean="0">
                <a:solidFill>
                  <a:srgbClr val="000000"/>
                </a:solidFill>
                <a:latin typeface="Consolas"/>
              </a:rPr>
              <a:t>=</a:t>
            </a:r>
            <a:r>
              <a:rPr lang="en-US" i="1" dirty="0" smtClean="0">
                <a:solidFill>
                  <a:srgbClr val="2A00FF"/>
                </a:solidFill>
                <a:latin typeface="Consolas"/>
              </a:rPr>
              <a:t>"seconds" </a:t>
            </a:r>
            <a:r>
              <a:rPr lang="en-US" i="1" dirty="0" smtClean="0">
                <a:solidFill>
                  <a:srgbClr val="008080"/>
                </a:solidFill>
                <a:latin typeface="Consolas"/>
              </a:rPr>
              <a:t>/&gt;</a:t>
            </a:r>
          </a:p>
          <a:p>
            <a:r>
              <a:rPr lang="en-US" dirty="0" smtClean="0">
                <a:solidFill>
                  <a:srgbClr val="008080"/>
                </a:solidFill>
                <a:latin typeface="Consolas"/>
              </a:rPr>
              <a:t>&lt;/</a:t>
            </a:r>
            <a:r>
              <a:rPr lang="en-US" dirty="0" smtClean="0">
                <a:solidFill>
                  <a:srgbClr val="3F7F7F"/>
                </a:solidFill>
                <a:highlight>
                  <a:srgbClr val="D4D4D4"/>
                </a:highlight>
                <a:latin typeface="Consolas"/>
              </a:rPr>
              <a:t>unbounded-queue-thread-pool</a:t>
            </a:r>
            <a:r>
              <a:rPr lang="en-US" dirty="0" smtClean="0">
                <a:solidFill>
                  <a:srgbClr val="008080"/>
                </a:solidFill>
                <a:highlight>
                  <a:srgbClr val="D4D4D4"/>
                </a:highlight>
                <a:latin typeface="Consolas"/>
              </a:rPr>
              <a:t>&gt;</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Queueless</a:t>
            </a:r>
            <a:r>
              <a:rPr lang="en-US" b="1" dirty="0" smtClean="0"/>
              <a:t> Thread Pool </a:t>
            </a:r>
            <a:endParaRPr lang="en-US" dirty="0"/>
          </a:p>
        </p:txBody>
      </p:sp>
      <p:pic>
        <p:nvPicPr>
          <p:cNvPr id="3074" name="Picture 2"/>
          <p:cNvPicPr>
            <a:picLocks noChangeAspect="1" noChangeArrowheads="1"/>
          </p:cNvPicPr>
          <p:nvPr/>
        </p:nvPicPr>
        <p:blipFill>
          <a:blip r:embed="rId2"/>
          <a:srcRect/>
          <a:stretch>
            <a:fillRect/>
          </a:stretch>
        </p:blipFill>
        <p:spPr bwMode="auto">
          <a:xfrm>
            <a:off x="500034" y="857232"/>
            <a:ext cx="7495257" cy="3286148"/>
          </a:xfrm>
          <a:prstGeom prst="rect">
            <a:avLst/>
          </a:prstGeom>
          <a:noFill/>
          <a:ln w="9525">
            <a:noFill/>
            <a:miter lim="800000"/>
            <a:headEnd/>
            <a:tailEnd/>
          </a:ln>
          <a:effectLst/>
        </p:spPr>
      </p:pic>
      <p:sp>
        <p:nvSpPr>
          <p:cNvPr id="5" name="TextBox 4"/>
          <p:cNvSpPr txBox="1"/>
          <p:nvPr/>
        </p:nvSpPr>
        <p:spPr>
          <a:xfrm>
            <a:off x="785786" y="4500570"/>
            <a:ext cx="7654660" cy="1200329"/>
          </a:xfrm>
          <a:prstGeom prst="rect">
            <a:avLst/>
          </a:prstGeom>
          <a:noFill/>
        </p:spPr>
        <p:txBody>
          <a:bodyPr wrap="none" rtlCol="0">
            <a:spAutoFit/>
          </a:bodyPr>
          <a:lstStyle/>
          <a:p>
            <a:r>
              <a:rPr lang="en-US" dirty="0" smtClean="0">
                <a:solidFill>
                  <a:srgbClr val="000000"/>
                </a:solidFill>
                <a:latin typeface="Courier Std"/>
              </a:rPr>
              <a:t>&lt;</a:t>
            </a:r>
            <a:r>
              <a:rPr lang="en-US" dirty="0" err="1" smtClean="0">
                <a:solidFill>
                  <a:srgbClr val="000000"/>
                </a:solidFill>
                <a:latin typeface="Courier Std"/>
              </a:rPr>
              <a:t>queueless</a:t>
            </a:r>
            <a:r>
              <a:rPr lang="en-US" dirty="0" smtClean="0">
                <a:solidFill>
                  <a:srgbClr val="000000"/>
                </a:solidFill>
                <a:latin typeface="Courier Std"/>
              </a:rPr>
              <a:t>-thread-pool name="</a:t>
            </a:r>
            <a:r>
              <a:rPr lang="en-US" dirty="0" err="1" smtClean="0">
                <a:solidFill>
                  <a:srgbClr val="000000"/>
                </a:solidFill>
                <a:latin typeface="Courier Std"/>
              </a:rPr>
              <a:t>queueless</a:t>
            </a:r>
            <a:r>
              <a:rPr lang="en-US" dirty="0" smtClean="0">
                <a:solidFill>
                  <a:srgbClr val="000000"/>
                </a:solidFill>
                <a:latin typeface="Courier Std"/>
              </a:rPr>
              <a:t>-thread-pool" blocking="true"&gt; </a:t>
            </a:r>
          </a:p>
          <a:p>
            <a:r>
              <a:rPr lang="en-US" dirty="0" smtClean="0">
                <a:solidFill>
                  <a:srgbClr val="000000"/>
                </a:solidFill>
                <a:latin typeface="Courier Std"/>
              </a:rPr>
              <a:t>&lt;max-threads count="10" per-</a:t>
            </a:r>
            <a:r>
              <a:rPr lang="en-US" dirty="0" err="1" smtClean="0">
                <a:solidFill>
                  <a:srgbClr val="000000"/>
                </a:solidFill>
                <a:latin typeface="Courier Std"/>
              </a:rPr>
              <a:t>cpu</a:t>
            </a:r>
            <a:r>
              <a:rPr lang="en-US" dirty="0" smtClean="0">
                <a:solidFill>
                  <a:srgbClr val="000000"/>
                </a:solidFill>
                <a:latin typeface="Courier Std"/>
              </a:rPr>
              <a:t>="20"/&gt; </a:t>
            </a:r>
          </a:p>
          <a:p>
            <a:r>
              <a:rPr lang="en-US" dirty="0" smtClean="0">
                <a:solidFill>
                  <a:srgbClr val="000000"/>
                </a:solidFill>
                <a:latin typeface="Courier Std"/>
              </a:rPr>
              <a:t>&lt;</a:t>
            </a:r>
            <a:r>
              <a:rPr lang="en-US" dirty="0" err="1" smtClean="0">
                <a:solidFill>
                  <a:srgbClr val="000000"/>
                </a:solidFill>
                <a:latin typeface="Courier Std"/>
              </a:rPr>
              <a:t>keepalive</a:t>
            </a:r>
            <a:r>
              <a:rPr lang="en-US" dirty="0" smtClean="0">
                <a:solidFill>
                  <a:srgbClr val="000000"/>
                </a:solidFill>
                <a:latin typeface="Courier Std"/>
              </a:rPr>
              <a:t>-time time="10" unit="seconds"/&gt; </a:t>
            </a:r>
          </a:p>
          <a:p>
            <a:r>
              <a:rPr lang="en-US" dirty="0" smtClean="0">
                <a:solidFill>
                  <a:srgbClr val="000000"/>
                </a:solidFill>
                <a:latin typeface="Courier Std"/>
              </a:rPr>
              <a:t>&lt;/</a:t>
            </a:r>
            <a:r>
              <a:rPr lang="en-US" dirty="0" err="1" smtClean="0">
                <a:solidFill>
                  <a:srgbClr val="000000"/>
                </a:solidFill>
                <a:latin typeface="Courier Std"/>
              </a:rPr>
              <a:t>queueless</a:t>
            </a:r>
            <a:r>
              <a:rPr lang="en-US" dirty="0" smtClean="0">
                <a:solidFill>
                  <a:srgbClr val="000000"/>
                </a:solidFill>
                <a:latin typeface="Courier Std"/>
              </a:rPr>
              <a:t>-thread-pool&gt;</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Scheduled Thread Pool </a:t>
            </a:r>
            <a:endParaRPr lang="en-US" dirty="0"/>
          </a:p>
        </p:txBody>
      </p:sp>
      <p:pic>
        <p:nvPicPr>
          <p:cNvPr id="4098" name="Picture 2"/>
          <p:cNvPicPr>
            <a:picLocks noChangeAspect="1" noChangeArrowheads="1"/>
          </p:cNvPicPr>
          <p:nvPr/>
        </p:nvPicPr>
        <p:blipFill>
          <a:blip r:embed="rId2"/>
          <a:srcRect/>
          <a:stretch>
            <a:fillRect/>
          </a:stretch>
        </p:blipFill>
        <p:spPr bwMode="auto">
          <a:xfrm>
            <a:off x="571472" y="1000108"/>
            <a:ext cx="7072362" cy="3324225"/>
          </a:xfrm>
          <a:prstGeom prst="rect">
            <a:avLst/>
          </a:prstGeom>
          <a:noFill/>
          <a:ln w="9525">
            <a:noFill/>
            <a:miter lim="800000"/>
            <a:headEnd/>
            <a:tailEnd/>
          </a:ln>
          <a:effectLst/>
        </p:spPr>
      </p:pic>
      <p:sp>
        <p:nvSpPr>
          <p:cNvPr id="5" name="TextBox 4"/>
          <p:cNvSpPr txBox="1"/>
          <p:nvPr/>
        </p:nvSpPr>
        <p:spPr>
          <a:xfrm>
            <a:off x="714348" y="4643446"/>
            <a:ext cx="5503430" cy="1200329"/>
          </a:xfrm>
          <a:prstGeom prst="rect">
            <a:avLst/>
          </a:prstGeom>
          <a:noFill/>
        </p:spPr>
        <p:txBody>
          <a:bodyPr wrap="none" rtlCol="0">
            <a:spAutoFit/>
          </a:bodyPr>
          <a:lstStyle/>
          <a:p>
            <a:r>
              <a:rPr lang="en-US" dirty="0" smtClean="0">
                <a:solidFill>
                  <a:srgbClr val="008080"/>
                </a:solidFill>
                <a:latin typeface="Consolas"/>
              </a:rPr>
              <a:t>&lt;</a:t>
            </a:r>
            <a:r>
              <a:rPr lang="en-US" dirty="0" smtClean="0">
                <a:solidFill>
                  <a:srgbClr val="3F7F7F"/>
                </a:solidFill>
                <a:highlight>
                  <a:srgbClr val="D4D4D4"/>
                </a:highlight>
                <a:latin typeface="Consolas"/>
              </a:rPr>
              <a:t>scheduled-thread-pool </a:t>
            </a:r>
            <a:r>
              <a:rPr lang="en-US" dirty="0" smtClean="0">
                <a:solidFill>
                  <a:srgbClr val="7F007F"/>
                </a:solidFill>
                <a:highlight>
                  <a:srgbClr val="D4D4D4"/>
                </a:highlight>
                <a:latin typeface="Consolas"/>
              </a:rPr>
              <a:t>name</a:t>
            </a:r>
            <a:r>
              <a:rPr lang="en-US" dirty="0" smtClean="0">
                <a:solidFill>
                  <a:srgbClr val="000000"/>
                </a:solidFill>
                <a:highlight>
                  <a:srgbClr val="D4D4D4"/>
                </a:highlight>
                <a:latin typeface="Consolas"/>
              </a:rPr>
              <a:t>=</a:t>
            </a:r>
            <a:r>
              <a:rPr lang="en-US" i="1" dirty="0" smtClean="0">
                <a:solidFill>
                  <a:srgbClr val="2A00FF"/>
                </a:solidFill>
                <a:highlight>
                  <a:srgbClr val="D4D4D4"/>
                </a:highlight>
                <a:latin typeface="Consolas"/>
              </a:rPr>
              <a:t>"</a:t>
            </a:r>
            <a:r>
              <a:rPr lang="en-US" i="1" dirty="0" err="1" smtClean="0">
                <a:solidFill>
                  <a:srgbClr val="2A00FF"/>
                </a:solidFill>
                <a:highlight>
                  <a:srgbClr val="D4D4D4"/>
                </a:highlight>
                <a:latin typeface="Consolas"/>
              </a:rPr>
              <a:t>remoting</a:t>
            </a:r>
            <a:r>
              <a:rPr lang="en-US" i="1" dirty="0" smtClean="0">
                <a:solidFill>
                  <a:srgbClr val="2A00FF"/>
                </a:solidFill>
                <a:highlight>
                  <a:srgbClr val="D4D4D4"/>
                </a:highlight>
                <a:latin typeface="Consolas"/>
              </a:rPr>
              <a:t>"</a:t>
            </a:r>
            <a:r>
              <a:rPr lang="en-US" i="1" dirty="0" smtClean="0">
                <a:solidFill>
                  <a:srgbClr val="008080"/>
                </a:solidFill>
                <a:highlight>
                  <a:srgbClr val="D4D4D4"/>
                </a:highlight>
                <a:latin typeface="Consolas"/>
              </a:rPr>
              <a:t>&gt;</a:t>
            </a:r>
          </a:p>
          <a:p>
            <a:r>
              <a:rPr lang="en-US" dirty="0" smtClean="0">
                <a:solidFill>
                  <a:srgbClr val="008080"/>
                </a:solidFill>
                <a:latin typeface="Consolas"/>
              </a:rPr>
              <a:t>&lt;</a:t>
            </a:r>
            <a:r>
              <a:rPr lang="en-US" dirty="0" smtClean="0">
                <a:solidFill>
                  <a:srgbClr val="3F7F7F"/>
                </a:solidFill>
                <a:latin typeface="Consolas"/>
              </a:rPr>
              <a:t>max-threads </a:t>
            </a:r>
            <a:r>
              <a:rPr lang="en-US" dirty="0" smtClean="0">
                <a:solidFill>
                  <a:srgbClr val="7F007F"/>
                </a:solidFill>
                <a:latin typeface="Consolas"/>
              </a:rPr>
              <a:t>count</a:t>
            </a:r>
            <a:r>
              <a:rPr lang="en-US" dirty="0" smtClean="0">
                <a:solidFill>
                  <a:srgbClr val="000000"/>
                </a:solidFill>
                <a:latin typeface="Consolas"/>
              </a:rPr>
              <a:t>=</a:t>
            </a:r>
            <a:r>
              <a:rPr lang="en-US" i="1" dirty="0" smtClean="0">
                <a:solidFill>
                  <a:srgbClr val="2A00FF"/>
                </a:solidFill>
                <a:latin typeface="Consolas"/>
              </a:rPr>
              <a:t>"10" </a:t>
            </a:r>
            <a:r>
              <a:rPr lang="en-US" i="1" dirty="0" smtClean="0">
                <a:solidFill>
                  <a:srgbClr val="7F007F"/>
                </a:solidFill>
                <a:latin typeface="Consolas"/>
              </a:rPr>
              <a:t>per-</a:t>
            </a:r>
            <a:r>
              <a:rPr lang="en-US" i="1" dirty="0" err="1" smtClean="0">
                <a:solidFill>
                  <a:srgbClr val="7F007F"/>
                </a:solidFill>
                <a:latin typeface="Consolas"/>
              </a:rPr>
              <a:t>cpu</a:t>
            </a:r>
            <a:r>
              <a:rPr lang="en-US" i="1" dirty="0" smtClean="0">
                <a:solidFill>
                  <a:srgbClr val="000000"/>
                </a:solidFill>
                <a:latin typeface="Consolas"/>
              </a:rPr>
              <a:t>=</a:t>
            </a:r>
            <a:r>
              <a:rPr lang="en-US" i="1" dirty="0" smtClean="0">
                <a:solidFill>
                  <a:srgbClr val="2A00FF"/>
                </a:solidFill>
                <a:latin typeface="Consolas"/>
              </a:rPr>
              <a:t>"20"</a:t>
            </a:r>
            <a:r>
              <a:rPr lang="en-US" i="1" dirty="0" smtClean="0">
                <a:solidFill>
                  <a:srgbClr val="008080"/>
                </a:solidFill>
                <a:latin typeface="Consolas"/>
              </a:rPr>
              <a:t>/&gt;</a:t>
            </a:r>
          </a:p>
          <a:p>
            <a:r>
              <a:rPr lang="en-US" dirty="0" smtClean="0">
                <a:solidFill>
                  <a:srgbClr val="008080"/>
                </a:solidFill>
                <a:latin typeface="Consolas"/>
              </a:rPr>
              <a:t>&lt;</a:t>
            </a:r>
            <a:r>
              <a:rPr lang="en-US" dirty="0" err="1" smtClean="0">
                <a:solidFill>
                  <a:srgbClr val="3F7F7F"/>
                </a:solidFill>
                <a:latin typeface="Consolas"/>
              </a:rPr>
              <a:t>keepalive</a:t>
            </a:r>
            <a:r>
              <a:rPr lang="en-US" dirty="0" smtClean="0">
                <a:solidFill>
                  <a:srgbClr val="3F7F7F"/>
                </a:solidFill>
                <a:latin typeface="Consolas"/>
              </a:rPr>
              <a:t>-time </a:t>
            </a:r>
            <a:r>
              <a:rPr lang="en-US" dirty="0" smtClean="0">
                <a:solidFill>
                  <a:srgbClr val="7F007F"/>
                </a:solidFill>
                <a:latin typeface="Consolas"/>
              </a:rPr>
              <a:t>time</a:t>
            </a:r>
            <a:r>
              <a:rPr lang="en-US" dirty="0" smtClean="0">
                <a:solidFill>
                  <a:srgbClr val="000000"/>
                </a:solidFill>
                <a:latin typeface="Consolas"/>
              </a:rPr>
              <a:t>=</a:t>
            </a:r>
            <a:r>
              <a:rPr lang="en-US" i="1" dirty="0" smtClean="0">
                <a:solidFill>
                  <a:srgbClr val="2A00FF"/>
                </a:solidFill>
                <a:latin typeface="Consolas"/>
              </a:rPr>
              <a:t>"10" </a:t>
            </a:r>
            <a:r>
              <a:rPr lang="en-US" i="1" dirty="0" smtClean="0">
                <a:solidFill>
                  <a:srgbClr val="7F007F"/>
                </a:solidFill>
                <a:latin typeface="Consolas"/>
              </a:rPr>
              <a:t>unit</a:t>
            </a:r>
            <a:r>
              <a:rPr lang="en-US" i="1" dirty="0" smtClean="0">
                <a:solidFill>
                  <a:srgbClr val="000000"/>
                </a:solidFill>
                <a:latin typeface="Consolas"/>
              </a:rPr>
              <a:t>=</a:t>
            </a:r>
            <a:r>
              <a:rPr lang="en-US" i="1" dirty="0" smtClean="0">
                <a:solidFill>
                  <a:srgbClr val="2A00FF"/>
                </a:solidFill>
                <a:latin typeface="Consolas"/>
              </a:rPr>
              <a:t>"seconds"</a:t>
            </a:r>
            <a:r>
              <a:rPr lang="en-US" i="1" dirty="0" smtClean="0">
                <a:solidFill>
                  <a:srgbClr val="008080"/>
                </a:solidFill>
                <a:latin typeface="Consolas"/>
              </a:rPr>
              <a:t>/&gt;</a:t>
            </a:r>
          </a:p>
          <a:p>
            <a:r>
              <a:rPr lang="en-US" dirty="0" smtClean="0">
                <a:solidFill>
                  <a:srgbClr val="008080"/>
                </a:solidFill>
                <a:latin typeface="Consolas"/>
              </a:rPr>
              <a:t>&lt;/</a:t>
            </a:r>
            <a:r>
              <a:rPr lang="en-US" dirty="0" smtClean="0">
                <a:solidFill>
                  <a:srgbClr val="3F7F7F"/>
                </a:solidFill>
                <a:highlight>
                  <a:srgbClr val="D4D4D4"/>
                </a:highlight>
                <a:latin typeface="Consolas"/>
              </a:rPr>
              <a:t>scheduled-thread-pool</a:t>
            </a:r>
            <a:r>
              <a:rPr lang="en-US" dirty="0" smtClean="0">
                <a:solidFill>
                  <a:srgbClr val="008080"/>
                </a:solidFill>
                <a:highlight>
                  <a:srgbClr val="D4D4D4"/>
                </a:highlight>
                <a:latin typeface="Consolas"/>
              </a:rPr>
              <a:t>&gt;</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Configuring the application server logging </a:t>
            </a:r>
            <a:endParaRPr lang="en-US" dirty="0"/>
          </a:p>
        </p:txBody>
      </p:sp>
      <p:sp>
        <p:nvSpPr>
          <p:cNvPr id="4" name="Subtitle 3"/>
          <p:cNvSpPr>
            <a:spLocks noGrp="1"/>
          </p:cNvSpPr>
          <p:nvPr>
            <p:ph type="subTitle" idx="1"/>
          </p:nvPr>
        </p:nvSpPr>
        <p:spPr/>
        <p:txBody>
          <a:bodyPr/>
          <a:lstStyle/>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smtClean="0"/>
              <a:t>Configuring Enterprise Services</a:t>
            </a:r>
            <a:endParaRPr lang="en-US" b="1" dirty="0"/>
          </a:p>
        </p:txBody>
      </p:sp>
      <p:sp>
        <p:nvSpPr>
          <p:cNvPr id="5" name="Subtitle 4"/>
          <p:cNvSpPr>
            <a:spLocks noGrp="1"/>
          </p:cNvSpPr>
          <p:nvPr>
            <p:ph type="subTitle" idx="1"/>
          </p:nvPr>
        </p:nvSpPr>
        <p:spPr/>
        <p:txBody>
          <a:bodyPr/>
          <a:lstStyle/>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500066" y="285728"/>
            <a:ext cx="7929586" cy="6251238"/>
          </a:xfrm>
          <a:prstGeom prst="rect">
            <a:avLst/>
          </a:prstGeom>
          <a:noFill/>
          <a:ln w="9525">
            <a:noFill/>
            <a:miter lim="800000"/>
            <a:headEnd/>
            <a:tailEnd/>
          </a:ln>
          <a:effectLst/>
        </p:spPr>
      </p:pic>
      <p:sp>
        <p:nvSpPr>
          <p:cNvPr id="5" name="Rectangle 4"/>
          <p:cNvSpPr/>
          <p:nvPr/>
        </p:nvSpPr>
        <p:spPr bwMode="auto">
          <a:xfrm>
            <a:off x="6858016" y="5958540"/>
            <a:ext cx="2143140"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GB" dirty="0" smtClean="0"/>
              <a:t>Enterprise Service Configuration includes the following topics:</a:t>
            </a:r>
          </a:p>
          <a:p>
            <a:pPr lvl="1"/>
            <a:r>
              <a:rPr lang="en-US" dirty="0" smtClean="0"/>
              <a:t>Configure the database connectivity</a:t>
            </a:r>
          </a:p>
          <a:p>
            <a:pPr lvl="1"/>
            <a:r>
              <a:rPr lang="en-US" dirty="0" smtClean="0"/>
              <a:t>Configure the enterprise Java Bean container</a:t>
            </a:r>
          </a:p>
          <a:p>
            <a:pPr lvl="1"/>
            <a:r>
              <a:rPr lang="en-US" dirty="0" smtClean="0"/>
              <a:t>Configure the messaging service</a:t>
            </a:r>
          </a:p>
          <a:p>
            <a:pPr lvl="1"/>
            <a:r>
              <a:rPr lang="en-US" dirty="0" smtClean="0"/>
              <a:t>Configure the transaction service</a:t>
            </a:r>
          </a:p>
          <a:p>
            <a:pPr lvl="1"/>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Deployable Datasource using -ds.xml</a:t>
            </a:r>
            <a:endParaRPr lang="en-US" dirty="0"/>
          </a:p>
        </p:txBody>
      </p:sp>
      <p:sp>
        <p:nvSpPr>
          <p:cNvPr id="3" name="Content Placeholder 2"/>
          <p:cNvSpPr>
            <a:spLocks noGrp="1"/>
          </p:cNvSpPr>
          <p:nvPr>
            <p:ph idx="1"/>
          </p:nvPr>
        </p:nvSpPr>
        <p:spPr/>
        <p:txBody>
          <a:bodyPr/>
          <a:lstStyle/>
          <a:p>
            <a:r>
              <a:rPr lang="en-GB" dirty="0" smtClean="0"/>
              <a:t>Deployment of Datasource using -ds.xml was missing from </a:t>
            </a:r>
            <a:r>
              <a:rPr lang="en-GB" dirty="0" err="1" smtClean="0"/>
              <a:t>Jboss</a:t>
            </a:r>
            <a:r>
              <a:rPr lang="en-GB" dirty="0" smtClean="0"/>
              <a:t> Version 7 and now it is available again from </a:t>
            </a:r>
            <a:r>
              <a:rPr lang="en-GB" dirty="0" err="1" smtClean="0"/>
              <a:t>JBoss</a:t>
            </a:r>
            <a:r>
              <a:rPr lang="en-GB" dirty="0" smtClean="0"/>
              <a:t> AS 7.1.1</a:t>
            </a:r>
          </a:p>
          <a:p>
            <a:r>
              <a:rPr lang="en-GB" dirty="0" smtClean="0"/>
              <a:t>Steps</a:t>
            </a:r>
          </a:p>
          <a:p>
            <a:pPr lvl="1"/>
            <a:r>
              <a:rPr lang="en-GB" dirty="0" smtClean="0"/>
              <a:t>You need a database driver</a:t>
            </a:r>
          </a:p>
          <a:p>
            <a:pPr lvl="2"/>
            <a:r>
              <a:rPr lang="en-GB" dirty="0" smtClean="0"/>
              <a:t>Can be made available as module</a:t>
            </a:r>
          </a:p>
          <a:p>
            <a:pPr lvl="2"/>
            <a:r>
              <a:rPr lang="en-GB" dirty="0" smtClean="0"/>
              <a:t>It can be deployed as a deployable unit like other applications</a:t>
            </a:r>
          </a:p>
          <a:p>
            <a:pPr lvl="1"/>
            <a:r>
              <a:rPr lang="en-GB" dirty="0" smtClean="0"/>
              <a:t>You need to create a &lt;</a:t>
            </a:r>
            <a:r>
              <a:rPr lang="en-GB" dirty="0" err="1" smtClean="0"/>
              <a:t>dataosurce_name</a:t>
            </a:r>
            <a:r>
              <a:rPr lang="en-GB" dirty="0" smtClean="0"/>
              <a:t>)-ds.xml and deploy it.</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Deploying a JDBC Driver</a:t>
            </a:r>
            <a:endParaRPr lang="en-US" dirty="0"/>
          </a:p>
        </p:txBody>
      </p:sp>
      <p:sp>
        <p:nvSpPr>
          <p:cNvPr id="3" name="Content Placeholder 2"/>
          <p:cNvSpPr>
            <a:spLocks noGrp="1"/>
          </p:cNvSpPr>
          <p:nvPr>
            <p:ph idx="1"/>
          </p:nvPr>
        </p:nvSpPr>
        <p:spPr/>
        <p:txBody>
          <a:bodyPr/>
          <a:lstStyle/>
          <a:p>
            <a:pPr>
              <a:buNone/>
            </a:pPr>
            <a:r>
              <a:rPr lang="en-US" dirty="0" smtClean="0"/>
              <a:t>cp mysql-connector-java-5.1.18-bin.jar  /</a:t>
            </a:r>
            <a:r>
              <a:rPr lang="en-US" dirty="0" err="1" smtClean="0"/>
              <a:t>usr</a:t>
            </a:r>
            <a:r>
              <a:rPr lang="en-US" dirty="0" smtClean="0"/>
              <a:t>/jboss-as-7.1.1.Final/standalone/deployments</a:t>
            </a:r>
          </a:p>
          <a:p>
            <a:r>
              <a:rPr lang="en-GB" dirty="0" smtClean="0"/>
              <a:t>The success output would look something like this:</a:t>
            </a:r>
          </a:p>
          <a:p>
            <a:pPr>
              <a:buNone/>
            </a:pPr>
            <a:r>
              <a:rPr lang="en-US" dirty="0" smtClean="0"/>
              <a:t>	09:32:10,400 INFO  [</a:t>
            </a:r>
            <a:r>
              <a:rPr lang="en-US" dirty="0" err="1" smtClean="0"/>
              <a:t>org.jboss.as.server</a:t>
            </a:r>
            <a:r>
              <a:rPr lang="en-US" dirty="0" smtClean="0"/>
              <a:t>] (</a:t>
            </a:r>
            <a:r>
              <a:rPr lang="en-US" dirty="0" err="1" smtClean="0"/>
              <a:t>DeploymentScanner</a:t>
            </a:r>
            <a:r>
              <a:rPr lang="en-US" dirty="0" smtClean="0"/>
              <a:t>-threads - 2) JBAS018559: </a:t>
            </a:r>
            <a:br>
              <a:rPr lang="en-US" dirty="0" smtClean="0"/>
            </a:br>
            <a:r>
              <a:rPr lang="en-US" dirty="0" err="1" smtClean="0"/>
              <a:t>Deploed</a:t>
            </a:r>
            <a:r>
              <a:rPr lang="en-US" dirty="0" smtClean="0"/>
              <a:t> "mysql-connector-java-5.1.18-bin.jar“</a:t>
            </a:r>
          </a:p>
          <a:p>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Create and deploy the -dx.xml (e.g. Mysql-ds.xml)</a:t>
            </a:r>
            <a:endParaRPr lang="en-US" dirty="0"/>
          </a:p>
        </p:txBody>
      </p:sp>
      <p:sp>
        <p:nvSpPr>
          <p:cNvPr id="5" name="Rectangle 4"/>
          <p:cNvSpPr/>
          <p:nvPr/>
        </p:nvSpPr>
        <p:spPr>
          <a:xfrm>
            <a:off x="285720" y="1643050"/>
            <a:ext cx="8572560" cy="4801314"/>
          </a:xfrm>
          <a:prstGeom prst="rect">
            <a:avLst/>
          </a:prstGeom>
        </p:spPr>
        <p:txBody>
          <a:bodyPr wrap="square">
            <a:spAutoFit/>
          </a:bodyPr>
          <a:lstStyle/>
          <a:p>
            <a:r>
              <a:rPr lang="en-US" dirty="0" smtClean="0">
                <a:solidFill>
                  <a:srgbClr val="008080"/>
                </a:solidFill>
                <a:latin typeface="Consolas"/>
              </a:rPr>
              <a:t>&lt;?</a:t>
            </a:r>
            <a:r>
              <a:rPr lang="en-US" dirty="0" smtClean="0">
                <a:solidFill>
                  <a:srgbClr val="3F7F7F"/>
                </a:solidFill>
                <a:latin typeface="Consolas"/>
              </a:rPr>
              <a:t>xml </a:t>
            </a:r>
            <a:r>
              <a:rPr lang="en-US" dirty="0" smtClean="0">
                <a:solidFill>
                  <a:srgbClr val="7F007F"/>
                </a:solidFill>
                <a:latin typeface="Consolas"/>
              </a:rPr>
              <a:t>version</a:t>
            </a:r>
            <a:r>
              <a:rPr lang="en-US" dirty="0" smtClean="0">
                <a:solidFill>
                  <a:srgbClr val="000000"/>
                </a:solidFill>
                <a:latin typeface="Consolas"/>
              </a:rPr>
              <a:t>=</a:t>
            </a:r>
            <a:r>
              <a:rPr lang="en-US" i="1" dirty="0" smtClean="0">
                <a:solidFill>
                  <a:srgbClr val="2A00FF"/>
                </a:solidFill>
                <a:latin typeface="Consolas"/>
              </a:rPr>
              <a:t>"1.0" </a:t>
            </a:r>
            <a:r>
              <a:rPr lang="en-US" i="1" dirty="0" smtClean="0">
                <a:solidFill>
                  <a:srgbClr val="7F007F"/>
                </a:solidFill>
                <a:latin typeface="Consolas"/>
              </a:rPr>
              <a:t>encoding</a:t>
            </a:r>
            <a:r>
              <a:rPr lang="en-US" i="1" dirty="0" smtClean="0">
                <a:solidFill>
                  <a:srgbClr val="000000"/>
                </a:solidFill>
                <a:latin typeface="Consolas"/>
              </a:rPr>
              <a:t>=</a:t>
            </a:r>
            <a:r>
              <a:rPr lang="en-US" i="1" dirty="0" smtClean="0">
                <a:solidFill>
                  <a:srgbClr val="2A00FF"/>
                </a:solidFill>
                <a:latin typeface="Consolas"/>
              </a:rPr>
              <a:t>"UTF-8"</a:t>
            </a:r>
            <a:r>
              <a:rPr lang="en-US" i="1" dirty="0" smtClean="0">
                <a:solidFill>
                  <a:srgbClr val="008080"/>
                </a:solidFill>
                <a:latin typeface="Consolas"/>
              </a:rPr>
              <a:t>?&gt;</a:t>
            </a:r>
          </a:p>
          <a:p>
            <a:r>
              <a:rPr lang="en-US" dirty="0" smtClean="0">
                <a:solidFill>
                  <a:srgbClr val="008080"/>
                </a:solidFill>
                <a:latin typeface="Consolas"/>
              </a:rPr>
              <a:t>&lt;</a:t>
            </a:r>
            <a:r>
              <a:rPr lang="en-US" dirty="0" err="1" smtClean="0">
                <a:solidFill>
                  <a:srgbClr val="3F7F7F"/>
                </a:solidFill>
                <a:latin typeface="Consolas"/>
              </a:rPr>
              <a:t>datasources</a:t>
            </a:r>
            <a:r>
              <a:rPr lang="en-US" dirty="0" smtClean="0">
                <a:solidFill>
                  <a:srgbClr val="3F7F7F"/>
                </a:solidFill>
                <a:latin typeface="Consolas"/>
              </a:rPr>
              <a:t> </a:t>
            </a:r>
            <a:r>
              <a:rPr lang="en-US" dirty="0" err="1" smtClean="0">
                <a:solidFill>
                  <a:srgbClr val="7F007F"/>
                </a:solidFill>
                <a:latin typeface="Consolas"/>
              </a:rPr>
              <a:t>xmlns</a:t>
            </a:r>
            <a:r>
              <a:rPr lang="en-US" dirty="0" smtClean="0">
                <a:solidFill>
                  <a:srgbClr val="000000"/>
                </a:solidFill>
                <a:latin typeface="Consolas"/>
              </a:rPr>
              <a:t>=</a:t>
            </a:r>
            <a:r>
              <a:rPr lang="en-US" i="1" dirty="0" smtClean="0">
                <a:solidFill>
                  <a:srgbClr val="2A00FF"/>
                </a:solidFill>
                <a:latin typeface="Consolas"/>
              </a:rPr>
              <a:t>"http://www.jboss.org/ironjacamar/schema"</a:t>
            </a:r>
            <a:r>
              <a:rPr lang="en-US" i="1" dirty="0" smtClean="0">
                <a:solidFill>
                  <a:srgbClr val="008080"/>
                </a:solidFill>
                <a:latin typeface="Consolas"/>
              </a:rPr>
              <a:t>&gt;</a:t>
            </a:r>
          </a:p>
          <a:p>
            <a:r>
              <a:rPr lang="en-US" dirty="0" smtClean="0">
                <a:solidFill>
                  <a:srgbClr val="000000"/>
                </a:solidFill>
                <a:latin typeface="Consolas"/>
              </a:rPr>
              <a:t>    </a:t>
            </a:r>
            <a:r>
              <a:rPr lang="en-US" dirty="0" smtClean="0">
                <a:solidFill>
                  <a:srgbClr val="008080"/>
                </a:solidFill>
                <a:latin typeface="Consolas"/>
              </a:rPr>
              <a:t>&lt;</a:t>
            </a:r>
            <a:r>
              <a:rPr lang="en-US" dirty="0" smtClean="0">
                <a:solidFill>
                  <a:srgbClr val="3F7F7F"/>
                </a:solidFill>
                <a:latin typeface="Consolas"/>
              </a:rPr>
              <a:t>datasource </a:t>
            </a:r>
          </a:p>
          <a:p>
            <a:r>
              <a:rPr lang="en-US" dirty="0" smtClean="0">
                <a:latin typeface="Consolas"/>
              </a:rPr>
              <a:t>        </a:t>
            </a:r>
            <a:r>
              <a:rPr lang="en-US" dirty="0" err="1" smtClean="0">
                <a:solidFill>
                  <a:srgbClr val="7F007F"/>
                </a:solidFill>
                <a:latin typeface="Consolas"/>
              </a:rPr>
              <a:t>jndi</a:t>
            </a:r>
            <a:r>
              <a:rPr lang="en-US" dirty="0" smtClean="0">
                <a:solidFill>
                  <a:srgbClr val="7F007F"/>
                </a:solidFill>
                <a:latin typeface="Consolas"/>
              </a:rPr>
              <a:t>-name</a:t>
            </a:r>
            <a:r>
              <a:rPr lang="en-US" dirty="0" smtClean="0">
                <a:solidFill>
                  <a:srgbClr val="000000"/>
                </a:solidFill>
                <a:latin typeface="Consolas"/>
              </a:rPr>
              <a:t>=</a:t>
            </a:r>
            <a:r>
              <a:rPr lang="en-US" i="1" dirty="0" smtClean="0">
                <a:solidFill>
                  <a:srgbClr val="2A00FF"/>
                </a:solidFill>
                <a:latin typeface="Consolas"/>
              </a:rPr>
              <a:t>"</a:t>
            </a:r>
            <a:r>
              <a:rPr lang="en-US" i="1" dirty="0" err="1" smtClean="0">
                <a:solidFill>
                  <a:srgbClr val="2A00FF"/>
                </a:solidFill>
                <a:latin typeface="Consolas"/>
              </a:rPr>
              <a:t>java:jboss</a:t>
            </a:r>
            <a:r>
              <a:rPr lang="en-US" i="1" dirty="0" smtClean="0">
                <a:solidFill>
                  <a:srgbClr val="2A00FF"/>
                </a:solidFill>
                <a:latin typeface="Consolas"/>
              </a:rPr>
              <a:t>/</a:t>
            </a:r>
            <a:r>
              <a:rPr lang="en-US" i="1" dirty="0" err="1" smtClean="0">
                <a:solidFill>
                  <a:srgbClr val="2A00FF"/>
                </a:solidFill>
                <a:latin typeface="Consolas"/>
              </a:rPr>
              <a:t>datasources</a:t>
            </a:r>
            <a:r>
              <a:rPr lang="en-US" i="1" dirty="0" smtClean="0">
                <a:solidFill>
                  <a:srgbClr val="2A00FF"/>
                </a:solidFill>
                <a:latin typeface="Consolas"/>
              </a:rPr>
              <a:t>/</a:t>
            </a:r>
            <a:r>
              <a:rPr lang="en-US" i="1" dirty="0" err="1" smtClean="0">
                <a:solidFill>
                  <a:srgbClr val="2A00FF"/>
                </a:solidFill>
                <a:latin typeface="Consolas"/>
              </a:rPr>
              <a:t>employeedb</a:t>
            </a:r>
            <a:r>
              <a:rPr lang="en-US" i="1" dirty="0" smtClean="0">
                <a:solidFill>
                  <a:srgbClr val="2A00FF"/>
                </a:solidFill>
                <a:latin typeface="Consolas"/>
              </a:rPr>
              <a:t>" </a:t>
            </a:r>
          </a:p>
          <a:p>
            <a:r>
              <a:rPr lang="en-US" dirty="0" smtClean="0">
                <a:latin typeface="Consolas"/>
              </a:rPr>
              <a:t>        </a:t>
            </a:r>
            <a:r>
              <a:rPr lang="en-US" dirty="0" smtClean="0">
                <a:solidFill>
                  <a:srgbClr val="7F007F"/>
                </a:solidFill>
                <a:latin typeface="Consolas"/>
              </a:rPr>
              <a:t>enabled</a:t>
            </a:r>
            <a:r>
              <a:rPr lang="en-US" dirty="0" smtClean="0">
                <a:solidFill>
                  <a:srgbClr val="000000"/>
                </a:solidFill>
                <a:latin typeface="Consolas"/>
              </a:rPr>
              <a:t>=</a:t>
            </a:r>
            <a:r>
              <a:rPr lang="en-US" i="1" dirty="0" smtClean="0">
                <a:solidFill>
                  <a:srgbClr val="2A00FF"/>
                </a:solidFill>
                <a:latin typeface="Consolas"/>
              </a:rPr>
              <a:t>"true" </a:t>
            </a:r>
          </a:p>
          <a:p>
            <a:r>
              <a:rPr lang="en-US" dirty="0" smtClean="0">
                <a:latin typeface="Consolas"/>
              </a:rPr>
              <a:t>        </a:t>
            </a:r>
            <a:r>
              <a:rPr lang="en-US" dirty="0" smtClean="0">
                <a:solidFill>
                  <a:srgbClr val="7F007F"/>
                </a:solidFill>
                <a:latin typeface="Consolas"/>
              </a:rPr>
              <a:t>use-java-context</a:t>
            </a:r>
            <a:r>
              <a:rPr lang="en-US" dirty="0" smtClean="0">
                <a:solidFill>
                  <a:srgbClr val="000000"/>
                </a:solidFill>
                <a:latin typeface="Consolas"/>
              </a:rPr>
              <a:t>=</a:t>
            </a:r>
            <a:r>
              <a:rPr lang="en-US" i="1" dirty="0" smtClean="0">
                <a:solidFill>
                  <a:srgbClr val="2A00FF"/>
                </a:solidFill>
                <a:latin typeface="Consolas"/>
              </a:rPr>
              <a:t>"true" </a:t>
            </a:r>
            <a:r>
              <a:rPr lang="en-US" i="1" dirty="0" smtClean="0">
                <a:solidFill>
                  <a:srgbClr val="7F007F"/>
                </a:solidFill>
                <a:latin typeface="Consolas"/>
              </a:rPr>
              <a:t>pool-name</a:t>
            </a:r>
            <a:r>
              <a:rPr lang="en-US" i="1" dirty="0" smtClean="0">
                <a:solidFill>
                  <a:srgbClr val="000000"/>
                </a:solidFill>
                <a:latin typeface="Consolas"/>
              </a:rPr>
              <a:t>=</a:t>
            </a:r>
            <a:r>
              <a:rPr lang="en-US" i="1" dirty="0" smtClean="0">
                <a:solidFill>
                  <a:srgbClr val="2A00FF"/>
                </a:solidFill>
                <a:latin typeface="Consolas"/>
              </a:rPr>
              <a:t>"</a:t>
            </a:r>
            <a:r>
              <a:rPr lang="en-US" i="1" dirty="0" err="1" smtClean="0">
                <a:solidFill>
                  <a:srgbClr val="2A00FF"/>
                </a:solidFill>
                <a:latin typeface="Consolas"/>
              </a:rPr>
              <a:t>employeedb</a:t>
            </a:r>
            <a:r>
              <a:rPr lang="en-US" i="1" dirty="0" smtClean="0">
                <a:solidFill>
                  <a:srgbClr val="2A00FF"/>
                </a:solidFill>
                <a:latin typeface="Consolas"/>
              </a:rPr>
              <a:t>"</a:t>
            </a:r>
            <a:r>
              <a:rPr lang="en-US" i="1" dirty="0" smtClean="0">
                <a:solidFill>
                  <a:srgbClr val="008080"/>
                </a:solidFill>
                <a:latin typeface="Consolas"/>
              </a:rPr>
              <a:t>&gt;</a:t>
            </a:r>
          </a:p>
          <a:p>
            <a:r>
              <a:rPr lang="en-US" dirty="0" smtClean="0">
                <a:solidFill>
                  <a:srgbClr val="000000"/>
                </a:solidFill>
                <a:latin typeface="Consolas"/>
              </a:rPr>
              <a:t>        </a:t>
            </a:r>
            <a:r>
              <a:rPr lang="en-US" dirty="0" smtClean="0">
                <a:solidFill>
                  <a:srgbClr val="008080"/>
                </a:solidFill>
                <a:latin typeface="Consolas"/>
              </a:rPr>
              <a:t>&lt;</a:t>
            </a:r>
            <a:r>
              <a:rPr lang="en-US" dirty="0" smtClean="0">
                <a:solidFill>
                  <a:srgbClr val="3F7F7F"/>
                </a:solidFill>
                <a:latin typeface="Consolas"/>
              </a:rPr>
              <a:t>connection-</a:t>
            </a:r>
            <a:r>
              <a:rPr lang="en-US" dirty="0" err="1" smtClean="0">
                <a:solidFill>
                  <a:srgbClr val="3F7F7F"/>
                </a:solidFill>
                <a:latin typeface="Consolas"/>
              </a:rPr>
              <a:t>url</a:t>
            </a:r>
            <a:r>
              <a:rPr lang="en-US" dirty="0" smtClean="0">
                <a:solidFill>
                  <a:srgbClr val="008080"/>
                </a:solidFill>
                <a:latin typeface="Consolas"/>
              </a:rPr>
              <a:t>&gt;</a:t>
            </a:r>
          </a:p>
          <a:p>
            <a:r>
              <a:rPr lang="en-US" dirty="0" smtClean="0">
                <a:solidFill>
                  <a:srgbClr val="008080"/>
                </a:solidFill>
                <a:latin typeface="Consolas"/>
              </a:rPr>
              <a:t>		</a:t>
            </a:r>
            <a:r>
              <a:rPr lang="en-US" dirty="0" err="1" smtClean="0">
                <a:solidFill>
                  <a:srgbClr val="000000"/>
                </a:solidFill>
                <a:latin typeface="Consolas"/>
              </a:rPr>
              <a:t>jdbc:mysql</a:t>
            </a:r>
            <a:r>
              <a:rPr lang="en-US" dirty="0" smtClean="0">
                <a:solidFill>
                  <a:srgbClr val="000000"/>
                </a:solidFill>
                <a:latin typeface="Consolas"/>
              </a:rPr>
              <a:t>://localhost:3306/demo</a:t>
            </a:r>
          </a:p>
          <a:p>
            <a:r>
              <a:rPr lang="en-US" dirty="0" smtClean="0">
                <a:solidFill>
                  <a:srgbClr val="000000"/>
                </a:solidFill>
                <a:latin typeface="Consolas"/>
              </a:rPr>
              <a:t>	</a:t>
            </a:r>
            <a:r>
              <a:rPr lang="en-US" dirty="0" smtClean="0">
                <a:solidFill>
                  <a:srgbClr val="008080"/>
                </a:solidFill>
                <a:latin typeface="Consolas"/>
              </a:rPr>
              <a:t>&lt;/</a:t>
            </a:r>
            <a:r>
              <a:rPr lang="en-US" dirty="0" smtClean="0">
                <a:solidFill>
                  <a:srgbClr val="3F7F7F"/>
                </a:solidFill>
                <a:latin typeface="Consolas"/>
              </a:rPr>
              <a:t>connection-</a:t>
            </a:r>
            <a:r>
              <a:rPr lang="en-US" dirty="0" err="1" smtClean="0">
                <a:solidFill>
                  <a:srgbClr val="3F7F7F"/>
                </a:solidFill>
                <a:latin typeface="Consolas"/>
              </a:rPr>
              <a:t>url</a:t>
            </a:r>
            <a:r>
              <a:rPr lang="en-US" dirty="0" smtClean="0">
                <a:solidFill>
                  <a:srgbClr val="008080"/>
                </a:solidFill>
                <a:latin typeface="Consolas"/>
              </a:rPr>
              <a:t>&gt;</a:t>
            </a:r>
          </a:p>
          <a:p>
            <a:r>
              <a:rPr lang="en-US" dirty="0" smtClean="0">
                <a:solidFill>
                  <a:srgbClr val="000000"/>
                </a:solidFill>
                <a:latin typeface="Consolas"/>
              </a:rPr>
              <a:t>        </a:t>
            </a:r>
            <a:r>
              <a:rPr lang="en-US" dirty="0" smtClean="0">
                <a:solidFill>
                  <a:srgbClr val="008080"/>
                </a:solidFill>
                <a:latin typeface="Consolas"/>
              </a:rPr>
              <a:t>&lt;</a:t>
            </a:r>
            <a:r>
              <a:rPr lang="en-US" dirty="0" smtClean="0">
                <a:solidFill>
                  <a:srgbClr val="3F7F7F"/>
                </a:solidFill>
                <a:latin typeface="Consolas"/>
              </a:rPr>
              <a:t>driver</a:t>
            </a:r>
            <a:r>
              <a:rPr lang="en-US" dirty="0" smtClean="0">
                <a:solidFill>
                  <a:srgbClr val="008080"/>
                </a:solidFill>
                <a:latin typeface="Consolas"/>
              </a:rPr>
              <a:t>&gt;</a:t>
            </a:r>
            <a:r>
              <a:rPr lang="en-US" dirty="0" err="1" smtClean="0">
                <a:solidFill>
                  <a:srgbClr val="000000"/>
                </a:solidFill>
                <a:latin typeface="Consolas"/>
              </a:rPr>
              <a:t>mysql</a:t>
            </a:r>
            <a:r>
              <a:rPr lang="en-US" dirty="0" smtClean="0">
                <a:solidFill>
                  <a:srgbClr val="008080"/>
                </a:solidFill>
                <a:latin typeface="Consolas"/>
              </a:rPr>
              <a:t>&lt;/</a:t>
            </a:r>
            <a:r>
              <a:rPr lang="en-US" dirty="0" smtClean="0">
                <a:solidFill>
                  <a:srgbClr val="3F7F7F"/>
                </a:solidFill>
                <a:latin typeface="Consolas"/>
              </a:rPr>
              <a:t>driver</a:t>
            </a:r>
            <a:r>
              <a:rPr lang="en-US" dirty="0" smtClean="0">
                <a:solidFill>
                  <a:srgbClr val="008080"/>
                </a:solidFill>
                <a:latin typeface="Consolas"/>
              </a:rPr>
              <a:t>&gt;</a:t>
            </a:r>
          </a:p>
          <a:p>
            <a:r>
              <a:rPr lang="en-US" dirty="0" smtClean="0">
                <a:solidFill>
                  <a:srgbClr val="000000"/>
                </a:solidFill>
                <a:latin typeface="Consolas"/>
              </a:rPr>
              <a:t>        </a:t>
            </a:r>
            <a:r>
              <a:rPr lang="en-US" dirty="0" smtClean="0">
                <a:solidFill>
                  <a:srgbClr val="008080"/>
                </a:solidFill>
                <a:latin typeface="Consolas"/>
              </a:rPr>
              <a:t>&lt;</a:t>
            </a:r>
            <a:r>
              <a:rPr lang="en-US" dirty="0" smtClean="0">
                <a:solidFill>
                  <a:srgbClr val="3F7F7F"/>
                </a:solidFill>
                <a:latin typeface="Consolas"/>
              </a:rPr>
              <a:t>pool</a:t>
            </a:r>
            <a:r>
              <a:rPr lang="en-US" dirty="0" smtClean="0">
                <a:solidFill>
                  <a:srgbClr val="008080"/>
                </a:solidFill>
                <a:latin typeface="Consolas"/>
              </a:rPr>
              <a:t>&gt;&lt;/</a:t>
            </a:r>
            <a:r>
              <a:rPr lang="en-US" dirty="0" smtClean="0">
                <a:solidFill>
                  <a:srgbClr val="3F7F7F"/>
                </a:solidFill>
                <a:latin typeface="Consolas"/>
              </a:rPr>
              <a:t>pool</a:t>
            </a:r>
            <a:r>
              <a:rPr lang="en-US" dirty="0" smtClean="0">
                <a:solidFill>
                  <a:srgbClr val="008080"/>
                </a:solidFill>
                <a:latin typeface="Consolas"/>
              </a:rPr>
              <a:t>&gt;</a:t>
            </a:r>
          </a:p>
          <a:p>
            <a:r>
              <a:rPr lang="en-US" dirty="0" smtClean="0">
                <a:solidFill>
                  <a:srgbClr val="000000"/>
                </a:solidFill>
                <a:latin typeface="Consolas"/>
              </a:rPr>
              <a:t>        </a:t>
            </a:r>
            <a:r>
              <a:rPr lang="en-US" dirty="0" smtClean="0">
                <a:solidFill>
                  <a:srgbClr val="008080"/>
                </a:solidFill>
                <a:latin typeface="Consolas"/>
              </a:rPr>
              <a:t>&lt;</a:t>
            </a:r>
            <a:r>
              <a:rPr lang="en-US" dirty="0" smtClean="0">
                <a:solidFill>
                  <a:srgbClr val="3F7F7F"/>
                </a:solidFill>
                <a:latin typeface="Consolas"/>
              </a:rPr>
              <a:t>security</a:t>
            </a:r>
            <a:r>
              <a:rPr lang="en-US" dirty="0" smtClean="0">
                <a:solidFill>
                  <a:srgbClr val="008080"/>
                </a:solidFill>
                <a:latin typeface="Consolas"/>
              </a:rPr>
              <a:t>&gt;</a:t>
            </a:r>
          </a:p>
          <a:p>
            <a:r>
              <a:rPr lang="en-US" dirty="0" smtClean="0">
                <a:solidFill>
                  <a:srgbClr val="000000"/>
                </a:solidFill>
                <a:latin typeface="Consolas"/>
              </a:rPr>
              <a:t>            </a:t>
            </a:r>
            <a:r>
              <a:rPr lang="en-US" dirty="0" smtClean="0">
                <a:solidFill>
                  <a:srgbClr val="008080"/>
                </a:solidFill>
                <a:latin typeface="Consolas"/>
              </a:rPr>
              <a:t>&lt;</a:t>
            </a:r>
            <a:r>
              <a:rPr lang="en-US" dirty="0" smtClean="0">
                <a:solidFill>
                  <a:srgbClr val="3F7F7F"/>
                </a:solidFill>
                <a:latin typeface="Consolas"/>
              </a:rPr>
              <a:t>user-name</a:t>
            </a:r>
            <a:r>
              <a:rPr lang="en-US" dirty="0" smtClean="0">
                <a:solidFill>
                  <a:srgbClr val="008080"/>
                </a:solidFill>
                <a:latin typeface="Consolas"/>
              </a:rPr>
              <a:t>&gt;</a:t>
            </a:r>
            <a:r>
              <a:rPr lang="en-US" dirty="0" smtClean="0">
                <a:solidFill>
                  <a:srgbClr val="000000"/>
                </a:solidFill>
                <a:latin typeface="Consolas"/>
              </a:rPr>
              <a:t>root</a:t>
            </a:r>
            <a:r>
              <a:rPr lang="en-US" dirty="0" smtClean="0">
                <a:solidFill>
                  <a:srgbClr val="008080"/>
                </a:solidFill>
                <a:latin typeface="Consolas"/>
              </a:rPr>
              <a:t>&lt;/</a:t>
            </a:r>
            <a:r>
              <a:rPr lang="en-US" dirty="0" smtClean="0">
                <a:solidFill>
                  <a:srgbClr val="3F7F7F"/>
                </a:solidFill>
                <a:latin typeface="Consolas"/>
              </a:rPr>
              <a:t>user-name</a:t>
            </a:r>
            <a:r>
              <a:rPr lang="en-US" dirty="0" smtClean="0">
                <a:solidFill>
                  <a:srgbClr val="008080"/>
                </a:solidFill>
                <a:latin typeface="Consolas"/>
              </a:rPr>
              <a:t>&gt;</a:t>
            </a:r>
          </a:p>
          <a:p>
            <a:r>
              <a:rPr lang="en-US" dirty="0" smtClean="0">
                <a:solidFill>
                  <a:srgbClr val="000000"/>
                </a:solidFill>
                <a:latin typeface="Consolas"/>
              </a:rPr>
              <a:t>            </a:t>
            </a:r>
            <a:r>
              <a:rPr lang="en-US" dirty="0" smtClean="0">
                <a:solidFill>
                  <a:srgbClr val="008080"/>
                </a:solidFill>
                <a:latin typeface="Consolas"/>
              </a:rPr>
              <a:t>&lt;</a:t>
            </a:r>
            <a:r>
              <a:rPr lang="en-US" dirty="0" smtClean="0">
                <a:solidFill>
                  <a:srgbClr val="3F7F7F"/>
                </a:solidFill>
                <a:latin typeface="Consolas"/>
              </a:rPr>
              <a:t>password</a:t>
            </a:r>
            <a:r>
              <a:rPr lang="en-US" dirty="0" smtClean="0">
                <a:solidFill>
                  <a:srgbClr val="008080"/>
                </a:solidFill>
                <a:latin typeface="Consolas"/>
              </a:rPr>
              <a:t>&gt;</a:t>
            </a:r>
            <a:r>
              <a:rPr lang="en-US" dirty="0" smtClean="0">
                <a:solidFill>
                  <a:srgbClr val="000000"/>
                </a:solidFill>
                <a:latin typeface="Consolas"/>
              </a:rPr>
              <a:t>root</a:t>
            </a:r>
            <a:r>
              <a:rPr lang="en-US" dirty="0" smtClean="0">
                <a:solidFill>
                  <a:srgbClr val="008080"/>
                </a:solidFill>
                <a:latin typeface="Consolas"/>
              </a:rPr>
              <a:t>&lt;/</a:t>
            </a:r>
            <a:r>
              <a:rPr lang="en-US" dirty="0" smtClean="0">
                <a:solidFill>
                  <a:srgbClr val="3F7F7F"/>
                </a:solidFill>
                <a:latin typeface="Consolas"/>
              </a:rPr>
              <a:t>password</a:t>
            </a:r>
            <a:r>
              <a:rPr lang="en-US" dirty="0" smtClean="0">
                <a:solidFill>
                  <a:srgbClr val="008080"/>
                </a:solidFill>
                <a:latin typeface="Consolas"/>
              </a:rPr>
              <a:t>&gt;</a:t>
            </a:r>
          </a:p>
          <a:p>
            <a:r>
              <a:rPr lang="en-US" dirty="0" smtClean="0">
                <a:solidFill>
                  <a:srgbClr val="000000"/>
                </a:solidFill>
                <a:latin typeface="Consolas"/>
              </a:rPr>
              <a:t>        </a:t>
            </a:r>
            <a:r>
              <a:rPr lang="en-US" dirty="0" smtClean="0">
                <a:solidFill>
                  <a:srgbClr val="008080"/>
                </a:solidFill>
                <a:latin typeface="Consolas"/>
              </a:rPr>
              <a:t>&lt;/</a:t>
            </a:r>
            <a:r>
              <a:rPr lang="en-US" dirty="0" smtClean="0">
                <a:solidFill>
                  <a:srgbClr val="3F7F7F"/>
                </a:solidFill>
                <a:latin typeface="Consolas"/>
              </a:rPr>
              <a:t>security</a:t>
            </a:r>
            <a:r>
              <a:rPr lang="en-US" dirty="0" smtClean="0">
                <a:solidFill>
                  <a:srgbClr val="008080"/>
                </a:solidFill>
                <a:latin typeface="Consolas"/>
              </a:rPr>
              <a:t>&gt;</a:t>
            </a:r>
          </a:p>
          <a:p>
            <a:r>
              <a:rPr lang="en-US" dirty="0" smtClean="0">
                <a:solidFill>
                  <a:srgbClr val="000000"/>
                </a:solidFill>
                <a:latin typeface="Consolas"/>
              </a:rPr>
              <a:t>    </a:t>
            </a:r>
            <a:r>
              <a:rPr lang="en-US" dirty="0" smtClean="0">
                <a:solidFill>
                  <a:srgbClr val="008080"/>
                </a:solidFill>
                <a:latin typeface="Consolas"/>
              </a:rPr>
              <a:t>&lt;/</a:t>
            </a:r>
            <a:r>
              <a:rPr lang="en-US" dirty="0" smtClean="0">
                <a:solidFill>
                  <a:srgbClr val="3F7F7F"/>
                </a:solidFill>
                <a:latin typeface="Consolas"/>
              </a:rPr>
              <a:t>datasource</a:t>
            </a:r>
            <a:r>
              <a:rPr lang="en-US" dirty="0" smtClean="0">
                <a:solidFill>
                  <a:srgbClr val="008080"/>
                </a:solidFill>
                <a:latin typeface="Consolas"/>
              </a:rPr>
              <a:t>&gt;</a:t>
            </a:r>
          </a:p>
          <a:p>
            <a:r>
              <a:rPr lang="en-US" dirty="0" smtClean="0">
                <a:solidFill>
                  <a:srgbClr val="008080"/>
                </a:solidFill>
                <a:latin typeface="Consolas"/>
              </a:rPr>
              <a:t>&lt;/</a:t>
            </a:r>
            <a:r>
              <a:rPr lang="en-US" dirty="0" err="1" smtClean="0">
                <a:solidFill>
                  <a:srgbClr val="3F7F7F"/>
                </a:solidFill>
                <a:latin typeface="Consolas"/>
              </a:rPr>
              <a:t>datasources</a:t>
            </a:r>
            <a:r>
              <a:rPr lang="en-US" dirty="0" smtClean="0">
                <a:solidFill>
                  <a:srgbClr val="008080"/>
                </a:solidFill>
                <a:latin typeface="Consolas"/>
              </a:rPr>
              <a:t>&gt;</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Drawbacks of -ds.xml deployment</a:t>
            </a:r>
            <a:endParaRPr lang="en-US" dirty="0"/>
          </a:p>
        </p:txBody>
      </p:sp>
      <p:sp>
        <p:nvSpPr>
          <p:cNvPr id="3" name="Content Placeholder 2"/>
          <p:cNvSpPr>
            <a:spLocks noGrp="1"/>
          </p:cNvSpPr>
          <p:nvPr>
            <p:ph idx="1"/>
          </p:nvPr>
        </p:nvSpPr>
        <p:spPr/>
        <p:txBody>
          <a:bodyPr/>
          <a:lstStyle/>
          <a:p>
            <a:r>
              <a:rPr lang="en-US" dirty="0" smtClean="0"/>
              <a:t>Is there any pitfall when using the older -ds.xml approach ?</a:t>
            </a:r>
          </a:p>
          <a:p>
            <a:r>
              <a:rPr lang="en-US" dirty="0" smtClean="0"/>
              <a:t>Actually  we are "bypassing" the management interface and deploy the datasource in the old way.</a:t>
            </a:r>
          </a:p>
          <a:p>
            <a:r>
              <a:rPr lang="en-US" dirty="0" smtClean="0"/>
              <a:t>We will not be able to manage it through the CLI or Web admin interface.</a:t>
            </a:r>
          </a:p>
          <a:p>
            <a:r>
              <a:rPr lang="en-US" dirty="0" smtClean="0"/>
              <a:t>If we check the management console our datasource is not enlisted through the manageable resources of the Web interface.</a:t>
            </a:r>
          </a:p>
          <a:p>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a:spcBef>
                <a:spcPts val="0"/>
              </a:spcBef>
              <a:spcAft>
                <a:spcPts val="0"/>
              </a:spcAft>
            </a:pPr>
            <a:r>
              <a:rPr lang="en-US" sz="3200" b="1" dirty="0" smtClean="0">
                <a:latin typeface="Calibri"/>
              </a:rPr>
              <a:t>Deploying the datasource along with your application</a:t>
            </a:r>
            <a:endParaRPr lang="en-US" sz="3200" b="1" dirty="0">
              <a:latin typeface="Calibri"/>
            </a:endParaRPr>
          </a:p>
        </p:txBody>
      </p:sp>
      <p:pic>
        <p:nvPicPr>
          <p:cNvPr id="1026" name="Picture 2"/>
          <p:cNvPicPr>
            <a:picLocks noGrp="1" noChangeAspect="1" noChangeArrowheads="1"/>
          </p:cNvPicPr>
          <p:nvPr>
            <p:ph idx="1"/>
          </p:nvPr>
        </p:nvPicPr>
        <p:blipFill>
          <a:blip r:embed="rId2"/>
          <a:srcRect/>
          <a:stretch>
            <a:fillRect/>
          </a:stretch>
        </p:blipFill>
        <p:spPr bwMode="auto">
          <a:xfrm>
            <a:off x="1214414" y="1285860"/>
            <a:ext cx="5572164" cy="4771906"/>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Deployment</a:t>
            </a:r>
            <a:endParaRPr lang="en-US" dirty="0"/>
          </a:p>
        </p:txBody>
      </p:sp>
      <p:sp>
        <p:nvSpPr>
          <p:cNvPr id="3" name="Content Placeholder 2"/>
          <p:cNvSpPr>
            <a:spLocks noGrp="1"/>
          </p:cNvSpPr>
          <p:nvPr>
            <p:ph idx="1"/>
          </p:nvPr>
        </p:nvSpPr>
        <p:spPr/>
        <p:txBody>
          <a:bodyPr/>
          <a:lstStyle/>
          <a:p>
            <a:r>
              <a:rPr lang="en-GB" dirty="0" smtClean="0"/>
              <a:t>Auto deployment</a:t>
            </a:r>
          </a:p>
          <a:p>
            <a:r>
              <a:rPr lang="en-GB" dirty="0" smtClean="0"/>
              <a:t>Deployment using Mgmt console</a:t>
            </a:r>
          </a:p>
          <a:p>
            <a:r>
              <a:rPr lang="en-GB" dirty="0" smtClean="0"/>
              <a:t>CLI deployment</a:t>
            </a:r>
          </a:p>
          <a:p>
            <a:r>
              <a:rPr lang="en-GB" dirty="0" smtClean="0"/>
              <a:t>Deployment scanner</a:t>
            </a:r>
          </a:p>
          <a:p>
            <a:r>
              <a:rPr lang="en-GB" dirty="0" smtClean="0"/>
              <a:t>Exploded Deployment</a:t>
            </a:r>
          </a:p>
          <a:p>
            <a:r>
              <a:rPr lang="en-GB" dirty="0" smtClean="0"/>
              <a:t>Deploy in a custom location</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Deployment Scanner</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Changing the behaviour of Deployment Scanner</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 properties that control the auto-deploy feature are auto-deploy-zipped and auto-</a:t>
            </a:r>
            <a:r>
              <a:rPr lang="en-US" dirty="0" err="1" smtClean="0"/>
              <a:t>deployexploded</a:t>
            </a:r>
            <a:r>
              <a:rPr lang="en-US" dirty="0" smtClean="0"/>
              <a:t>, respectively.</a:t>
            </a:r>
          </a:p>
          <a:p>
            <a:pPr lvl="1">
              <a:buNone/>
            </a:pPr>
            <a:r>
              <a:rPr lang="en-US" dirty="0" smtClean="0"/>
              <a:t>&lt;deployment-scanner scan-interval="5000"</a:t>
            </a:r>
          </a:p>
          <a:p>
            <a:pPr lvl="1">
              <a:buNone/>
            </a:pPr>
            <a:r>
              <a:rPr lang="en-US" dirty="0" smtClean="0"/>
              <a:t>relative-to="</a:t>
            </a:r>
            <a:r>
              <a:rPr lang="en-US" dirty="0" err="1" smtClean="0"/>
              <a:t>jboss.server.base.dir</a:t>
            </a:r>
            <a:r>
              <a:rPr lang="en-US" dirty="0" smtClean="0"/>
              <a:t>"</a:t>
            </a:r>
          </a:p>
          <a:p>
            <a:pPr lvl="1">
              <a:buNone/>
            </a:pPr>
            <a:r>
              <a:rPr lang="en-US" dirty="0" smtClean="0"/>
              <a:t>path="deployments"</a:t>
            </a:r>
          </a:p>
          <a:p>
            <a:pPr lvl="1">
              <a:buNone/>
            </a:pPr>
            <a:r>
              <a:rPr lang="en-US" dirty="0" smtClean="0"/>
              <a:t>auto-deploy-zipped="true" auto-deploy-exploded="false"/&gt;</a:t>
            </a:r>
          </a:p>
          <a:p>
            <a:r>
              <a:rPr lang="en-US" dirty="0" smtClean="0"/>
              <a:t>You could set the auto-deploy-exploded to true, to achieve automatic redeployment of exploded archives as well:</a:t>
            </a:r>
          </a:p>
          <a:p>
            <a:pPr lvl="1">
              <a:buNone/>
            </a:pPr>
            <a:r>
              <a:rPr lang="en-US" dirty="0" smtClean="0"/>
              <a:t>&lt;deployment-scanner scan-interval="5000"</a:t>
            </a:r>
          </a:p>
          <a:p>
            <a:pPr lvl="1">
              <a:buNone/>
            </a:pPr>
            <a:r>
              <a:rPr lang="en-US" dirty="0" smtClean="0"/>
              <a:t>relative-to="</a:t>
            </a:r>
            <a:r>
              <a:rPr lang="en-US" dirty="0" err="1" smtClean="0"/>
              <a:t>jboss.server.base.dir</a:t>
            </a:r>
            <a:r>
              <a:rPr lang="en-US" dirty="0" smtClean="0"/>
              <a:t>"</a:t>
            </a:r>
          </a:p>
          <a:p>
            <a:pPr lvl="1">
              <a:buNone/>
            </a:pPr>
            <a:r>
              <a:rPr lang="en-US" dirty="0" smtClean="0"/>
              <a:t>path="deployments"</a:t>
            </a:r>
          </a:p>
          <a:p>
            <a:pPr lvl="1">
              <a:buNone/>
            </a:pPr>
            <a:r>
              <a:rPr lang="en-US" dirty="0" smtClean="0"/>
              <a:t>auto-deploy-zipped="true" auto-deploy-exploded="true"/&gt;</a:t>
            </a: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Deploying in a custom Location</a:t>
            </a:r>
            <a:endParaRPr lang="en-US" dirty="0"/>
          </a:p>
        </p:txBody>
      </p:sp>
      <p:sp>
        <p:nvSpPr>
          <p:cNvPr id="3" name="Content Placeholder 2"/>
          <p:cNvSpPr>
            <a:spLocks noGrp="1"/>
          </p:cNvSpPr>
          <p:nvPr>
            <p:ph idx="1"/>
          </p:nvPr>
        </p:nvSpPr>
        <p:spPr/>
        <p:txBody>
          <a:bodyPr>
            <a:normAutofit lnSpcReduction="10000"/>
          </a:bodyPr>
          <a:lstStyle/>
          <a:p>
            <a:pPr>
              <a:buNone/>
            </a:pPr>
            <a:r>
              <a:rPr lang="en-US" sz="2400" dirty="0" smtClean="0">
                <a:solidFill>
                  <a:srgbClr val="000000"/>
                </a:solidFill>
                <a:latin typeface="Courier Std"/>
              </a:rPr>
              <a:t>&lt;paths&gt; </a:t>
            </a:r>
          </a:p>
          <a:p>
            <a:pPr>
              <a:buNone/>
            </a:pPr>
            <a:r>
              <a:rPr lang="en-US" sz="2400" b="1" dirty="0" smtClean="0">
                <a:solidFill>
                  <a:srgbClr val="000000"/>
                </a:solidFill>
                <a:latin typeface="Courier Std"/>
              </a:rPr>
              <a:t>&lt;path name="as7deployments" path="C:/AS7" /&gt; </a:t>
            </a:r>
          </a:p>
          <a:p>
            <a:pPr>
              <a:buNone/>
            </a:pPr>
            <a:r>
              <a:rPr lang="en-US" sz="2400" dirty="0" smtClean="0">
                <a:solidFill>
                  <a:srgbClr val="000000"/>
                </a:solidFill>
                <a:latin typeface="Courier Std"/>
              </a:rPr>
              <a:t>&lt;/paths&gt; </a:t>
            </a:r>
          </a:p>
          <a:p>
            <a:pPr>
              <a:buNone/>
            </a:pPr>
            <a:r>
              <a:rPr lang="en-US" sz="2400" dirty="0" smtClean="0">
                <a:solidFill>
                  <a:srgbClr val="000000"/>
                </a:solidFill>
                <a:latin typeface="Courier Std"/>
              </a:rPr>
              <a:t>&lt;subsystem </a:t>
            </a:r>
            <a:r>
              <a:rPr lang="en-US" sz="2400" dirty="0" err="1" smtClean="0">
                <a:solidFill>
                  <a:srgbClr val="000000"/>
                </a:solidFill>
                <a:latin typeface="Courier Std"/>
              </a:rPr>
              <a:t>xmlns</a:t>
            </a:r>
            <a:r>
              <a:rPr lang="en-US" sz="2400" dirty="0" smtClean="0">
                <a:solidFill>
                  <a:srgbClr val="000000"/>
                </a:solidFill>
                <a:latin typeface="Courier Std"/>
              </a:rPr>
              <a:t>="urn:jboss:domain:deployment-scanner:1.0"&gt; </a:t>
            </a:r>
          </a:p>
          <a:p>
            <a:pPr>
              <a:buNone/>
            </a:pPr>
            <a:r>
              <a:rPr lang="en-US" sz="2400" dirty="0" smtClean="0">
                <a:solidFill>
                  <a:srgbClr val="000000"/>
                </a:solidFill>
                <a:latin typeface="Courier Std"/>
              </a:rPr>
              <a:t>&lt;deployment-scanner name="default" path="deployments" relative-to="as7deployments" scan-enabled="true" scan-interval="5000" deployment-timeout="60"/&gt; </a:t>
            </a:r>
          </a:p>
          <a:p>
            <a:pPr>
              <a:buNone/>
            </a:pPr>
            <a:r>
              <a:rPr lang="en-US" sz="2400" dirty="0" smtClean="0">
                <a:solidFill>
                  <a:srgbClr val="000000"/>
                </a:solidFill>
                <a:latin typeface="Courier Std"/>
              </a:rPr>
              <a:t>&lt;/subsystem&gt; </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357158" y="0"/>
            <a:ext cx="8442842" cy="6572272"/>
          </a:xfrm>
          <a:prstGeom prst="rect">
            <a:avLst/>
          </a:prstGeom>
          <a:noFill/>
          <a:ln w="9525">
            <a:noFill/>
            <a:miter lim="800000"/>
            <a:headEnd/>
            <a:tailEnd/>
          </a:ln>
          <a:effectLst/>
        </p:spPr>
      </p:pic>
      <p:sp>
        <p:nvSpPr>
          <p:cNvPr id="5" name="Rectangle 4"/>
          <p:cNvSpPr/>
          <p:nvPr/>
        </p:nvSpPr>
        <p:spPr bwMode="auto">
          <a:xfrm>
            <a:off x="6786578" y="5786454"/>
            <a:ext cx="2143140"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sz="2400" dirty="0" smtClean="0">
                <a:solidFill>
                  <a:srgbClr val="000000"/>
                </a:solidFill>
                <a:latin typeface="Courier Std"/>
              </a:rPr>
              <a:t>&lt;paths&gt; </a:t>
            </a:r>
          </a:p>
          <a:p>
            <a:pPr>
              <a:buNone/>
            </a:pPr>
            <a:r>
              <a:rPr lang="en-US" sz="2400" b="1" dirty="0" smtClean="0">
                <a:solidFill>
                  <a:srgbClr val="000000"/>
                </a:solidFill>
                <a:latin typeface="Courier Std"/>
              </a:rPr>
              <a:t>&lt;path name="as7deployments" path="C:/AS7" /&gt; </a:t>
            </a:r>
          </a:p>
          <a:p>
            <a:pPr>
              <a:buNone/>
            </a:pPr>
            <a:r>
              <a:rPr lang="en-US" sz="2400" dirty="0" smtClean="0">
                <a:solidFill>
                  <a:srgbClr val="000000"/>
                </a:solidFill>
                <a:latin typeface="Courier Std"/>
              </a:rPr>
              <a:t>&lt;/paths&gt; </a:t>
            </a:r>
          </a:p>
          <a:p>
            <a:pPr>
              <a:buNone/>
            </a:pPr>
            <a:r>
              <a:rPr lang="en-US" sz="2400" dirty="0" smtClean="0">
                <a:solidFill>
                  <a:srgbClr val="000000"/>
                </a:solidFill>
                <a:latin typeface="Courier Std"/>
              </a:rPr>
              <a:t>&lt;subsystem </a:t>
            </a:r>
            <a:r>
              <a:rPr lang="en-US" sz="2400" dirty="0" err="1" smtClean="0">
                <a:solidFill>
                  <a:srgbClr val="000000"/>
                </a:solidFill>
                <a:latin typeface="Courier Std"/>
              </a:rPr>
              <a:t>xmlns</a:t>
            </a:r>
            <a:r>
              <a:rPr lang="en-US" sz="2400" dirty="0" smtClean="0">
                <a:solidFill>
                  <a:srgbClr val="000000"/>
                </a:solidFill>
                <a:latin typeface="Courier Std"/>
              </a:rPr>
              <a:t>="urn:jboss:domain:deployment-scanner:1.0"&gt; </a:t>
            </a:r>
          </a:p>
          <a:p>
            <a:pPr>
              <a:buNone/>
            </a:pPr>
            <a:r>
              <a:rPr lang="en-US" sz="2400" dirty="0" smtClean="0">
                <a:solidFill>
                  <a:srgbClr val="000000"/>
                </a:solidFill>
                <a:latin typeface="Courier Std"/>
              </a:rPr>
              <a:t>&lt;deployment-scanner name="default" path="deployments" relative-to="as7deployments" scan-enabled="true" scan-interval="5000" deployment-timeout="60"/&gt; </a:t>
            </a:r>
          </a:p>
          <a:p>
            <a:pPr>
              <a:buNone/>
            </a:pPr>
            <a:r>
              <a:rPr lang="en-US" sz="2400" dirty="0" smtClean="0">
                <a:solidFill>
                  <a:srgbClr val="000000"/>
                </a:solidFill>
                <a:latin typeface="Courier Std"/>
              </a:rPr>
              <a:t>&lt;/subsystem&gt; </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err="1" smtClean="0"/>
              <a:t>JBoss</a:t>
            </a:r>
            <a:r>
              <a:rPr lang="en-GB" dirty="0" smtClean="0"/>
              <a:t> CLI</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642910" y="1785926"/>
            <a:ext cx="7598405" cy="2143140"/>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1142976" y="1214422"/>
            <a:ext cx="6215106" cy="4876800"/>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garbage collector algorithms</a:t>
            </a:r>
            <a:endParaRPr lang="en-US" dirty="0"/>
          </a:p>
        </p:txBody>
      </p:sp>
      <p:sp>
        <p:nvSpPr>
          <p:cNvPr id="3" name="Content Placeholder 2"/>
          <p:cNvSpPr>
            <a:spLocks noGrp="1"/>
          </p:cNvSpPr>
          <p:nvPr>
            <p:ph idx="1"/>
          </p:nvPr>
        </p:nvSpPr>
        <p:spPr/>
        <p:txBody>
          <a:bodyPr/>
          <a:lstStyle/>
          <a:p>
            <a:r>
              <a:rPr lang="en-US" dirty="0" smtClean="0"/>
              <a:t>Serial collector</a:t>
            </a:r>
          </a:p>
          <a:p>
            <a:r>
              <a:rPr lang="en-US" dirty="0" smtClean="0"/>
              <a:t>Parallel collector</a:t>
            </a:r>
          </a:p>
          <a:p>
            <a:r>
              <a:rPr lang="en-US" dirty="0" smtClean="0"/>
              <a:t>Concurrent collector</a:t>
            </a:r>
          </a:p>
          <a:p>
            <a:r>
              <a:rPr lang="en-US" dirty="0" smtClean="0"/>
              <a:t>since release 1.6.14 of J2SE called the </a:t>
            </a:r>
            <a:r>
              <a:rPr lang="en-US" b="1" dirty="0" smtClean="0"/>
              <a:t>G1 collector</a:t>
            </a: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Serial Collector</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857224" y="1071545"/>
            <a:ext cx="5500726" cy="3196757"/>
          </a:xfrm>
          <a:prstGeom prst="rect">
            <a:avLst/>
          </a:prstGeom>
          <a:noFill/>
          <a:ln w="9525">
            <a:solidFill>
              <a:schemeClr val="accent1"/>
            </a:solidFill>
            <a:miter lim="800000"/>
            <a:headEnd/>
            <a:tailEnd/>
          </a:ln>
          <a:effectLst/>
        </p:spPr>
      </p:pic>
      <p:sp>
        <p:nvSpPr>
          <p:cNvPr id="5" name="TextBox 4"/>
          <p:cNvSpPr txBox="1"/>
          <p:nvPr/>
        </p:nvSpPr>
        <p:spPr>
          <a:xfrm>
            <a:off x="1071538" y="4929198"/>
            <a:ext cx="7358114" cy="646331"/>
          </a:xfrm>
          <a:prstGeom prst="rect">
            <a:avLst/>
          </a:prstGeom>
          <a:noFill/>
        </p:spPr>
        <p:txBody>
          <a:bodyPr wrap="square" rtlCol="0">
            <a:spAutoFit/>
          </a:bodyPr>
          <a:lstStyle/>
          <a:p>
            <a:r>
              <a:rPr lang="en-US" dirty="0" smtClean="0"/>
              <a:t>can be explicitly enabled  with the option </a:t>
            </a:r>
            <a:r>
              <a:rPr lang="en-US" b="1" dirty="0" smtClean="0"/>
              <a:t>-XX:+</a:t>
            </a:r>
            <a:r>
              <a:rPr lang="en-US" b="1" dirty="0" err="1" smtClean="0"/>
              <a:t>UseSerialGC</a:t>
            </a:r>
            <a:r>
              <a:rPr lang="en-US" dirty="0" smtClean="0"/>
              <a:t>.</a:t>
            </a: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Parallel Collector</a:t>
            </a:r>
            <a:endParaRPr lang="en-US" dirty="0"/>
          </a:p>
        </p:txBody>
      </p:sp>
      <p:pic>
        <p:nvPicPr>
          <p:cNvPr id="8194" name="Picture 2"/>
          <p:cNvPicPr>
            <a:picLocks noGrp="1" noChangeAspect="1" noChangeArrowheads="1"/>
          </p:cNvPicPr>
          <p:nvPr>
            <p:ph idx="1"/>
          </p:nvPr>
        </p:nvPicPr>
        <p:blipFill>
          <a:blip r:embed="rId2"/>
          <a:srcRect/>
          <a:stretch>
            <a:fillRect/>
          </a:stretch>
        </p:blipFill>
        <p:spPr bwMode="auto">
          <a:xfrm>
            <a:off x="857224" y="1071546"/>
            <a:ext cx="5214974" cy="3446152"/>
          </a:xfrm>
          <a:prstGeom prst="rect">
            <a:avLst/>
          </a:prstGeom>
          <a:noFill/>
          <a:ln w="9525">
            <a:noFill/>
            <a:miter lim="800000"/>
            <a:headEnd/>
            <a:tailEnd/>
          </a:ln>
          <a:effectLst/>
        </p:spPr>
      </p:pic>
      <p:sp>
        <p:nvSpPr>
          <p:cNvPr id="5" name="TextBox 4"/>
          <p:cNvSpPr txBox="1"/>
          <p:nvPr/>
        </p:nvSpPr>
        <p:spPr>
          <a:xfrm>
            <a:off x="785786" y="5000636"/>
            <a:ext cx="7786742" cy="369332"/>
          </a:xfrm>
          <a:prstGeom prst="rect">
            <a:avLst/>
          </a:prstGeom>
          <a:noFill/>
        </p:spPr>
        <p:txBody>
          <a:bodyPr wrap="square" rtlCol="0">
            <a:spAutoFit/>
          </a:bodyPr>
          <a:lstStyle/>
          <a:p>
            <a:r>
              <a:rPr lang="en-US" dirty="0" smtClean="0"/>
              <a:t>can be explicitly enabled with the option -XX:+</a:t>
            </a:r>
            <a:r>
              <a:rPr lang="en-US" dirty="0" err="1" smtClean="0"/>
              <a:t>UseParallelGC</a:t>
            </a:r>
            <a:r>
              <a:rPr lang="en-US" dirty="0" smtClean="0"/>
              <a:t>.</a:t>
            </a: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Concurrent collector (CMS)</a:t>
            </a:r>
            <a:endParaRPr lang="en-US" dirty="0"/>
          </a:p>
        </p:txBody>
      </p:sp>
      <p:pic>
        <p:nvPicPr>
          <p:cNvPr id="9218" name="Picture 2"/>
          <p:cNvPicPr>
            <a:picLocks noGrp="1" noChangeAspect="1" noChangeArrowheads="1"/>
          </p:cNvPicPr>
          <p:nvPr>
            <p:ph idx="1"/>
          </p:nvPr>
        </p:nvPicPr>
        <p:blipFill>
          <a:blip r:embed="rId2"/>
          <a:srcRect/>
          <a:stretch>
            <a:fillRect/>
          </a:stretch>
        </p:blipFill>
        <p:spPr bwMode="auto">
          <a:xfrm>
            <a:off x="785786" y="1285860"/>
            <a:ext cx="7215238" cy="3284651"/>
          </a:xfrm>
          <a:prstGeom prst="rect">
            <a:avLst/>
          </a:prstGeom>
          <a:noFill/>
          <a:ln w="9525">
            <a:noFill/>
            <a:miter lim="800000"/>
            <a:headEnd/>
            <a:tailEnd/>
          </a:ln>
          <a:effectLst/>
        </p:spPr>
      </p:pic>
      <p:sp>
        <p:nvSpPr>
          <p:cNvPr id="5" name="TextBox 4"/>
          <p:cNvSpPr txBox="1"/>
          <p:nvPr/>
        </p:nvSpPr>
        <p:spPr>
          <a:xfrm>
            <a:off x="642910" y="5214950"/>
            <a:ext cx="5362365" cy="646331"/>
          </a:xfrm>
          <a:prstGeom prst="rect">
            <a:avLst/>
          </a:prstGeom>
          <a:noFill/>
        </p:spPr>
        <p:txBody>
          <a:bodyPr wrap="none" rtlCol="0">
            <a:spAutoFit/>
          </a:bodyPr>
          <a:lstStyle/>
          <a:p>
            <a:r>
              <a:rPr lang="en-US" dirty="0" smtClean="0"/>
              <a:t>The concurrent collector is enabled with the </a:t>
            </a:r>
          </a:p>
          <a:p>
            <a:r>
              <a:rPr lang="en-US" dirty="0" smtClean="0"/>
              <a:t>option -XX:+</a:t>
            </a:r>
            <a:r>
              <a:rPr lang="en-US" dirty="0" err="1" smtClean="0"/>
              <a:t>UseConcMarkSweepGC</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357158" y="285728"/>
            <a:ext cx="8138174" cy="6143644"/>
          </a:xfrm>
          <a:prstGeom prst="rect">
            <a:avLst/>
          </a:prstGeom>
          <a:noFill/>
          <a:ln w="9525">
            <a:noFill/>
            <a:miter lim="800000"/>
            <a:headEnd/>
            <a:tailEnd/>
          </a:ln>
          <a:effectLst/>
        </p:spPr>
      </p:pic>
      <p:sp>
        <p:nvSpPr>
          <p:cNvPr id="5" name="Rectangle 4"/>
          <p:cNvSpPr/>
          <p:nvPr/>
        </p:nvSpPr>
        <p:spPr bwMode="auto">
          <a:xfrm>
            <a:off x="7429520" y="5929330"/>
            <a:ext cx="1500198" cy="8572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G1 Collector</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b="1" dirty="0" smtClean="0"/>
              <a:t>G1 garbage collector has been released in release 1.6 update 14 of Sun's JDK.</a:t>
            </a:r>
          </a:p>
          <a:p>
            <a:r>
              <a:rPr lang="en-US" dirty="0" smtClean="0"/>
              <a:t>The G1 collector is targeted at server environments with multi-core CPU's equipped with large amounts of memory and aims to minimize delays and stop the </a:t>
            </a:r>
            <a:r>
              <a:rPr lang="en-US" dirty="0" err="1" smtClean="0"/>
              <a:t>worldcollections</a:t>
            </a:r>
            <a:r>
              <a:rPr lang="en-US" dirty="0" smtClean="0"/>
              <a:t>, replacing with concurrent garbage collecting while normal processing is still going on.</a:t>
            </a:r>
          </a:p>
          <a:p>
            <a:r>
              <a:rPr lang="en-US" dirty="0" smtClean="0"/>
              <a:t>In the G1 Garbage collector there is no separation between younger and older regions.</a:t>
            </a:r>
          </a:p>
          <a:p>
            <a:r>
              <a:rPr lang="en-US" dirty="0" smtClean="0"/>
              <a:t>Rather the heap memory is organized into smaller parts called </a:t>
            </a:r>
            <a:r>
              <a:rPr lang="en-US" b="1" dirty="0" smtClean="0"/>
              <a:t>Regions.</a:t>
            </a:r>
          </a:p>
          <a:p>
            <a:r>
              <a:rPr lang="en-US" dirty="0" smtClean="0"/>
              <a:t>Each Region is in turn broken down into 525 byte pieces called </a:t>
            </a:r>
            <a:r>
              <a:rPr lang="en-US" b="1" dirty="0" smtClean="0"/>
              <a:t>cards.</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G1 Collector</a:t>
            </a:r>
            <a:endParaRPr lang="en-US" dirty="0"/>
          </a:p>
        </p:txBody>
      </p:sp>
      <p:pic>
        <p:nvPicPr>
          <p:cNvPr id="10242" name="Picture 2"/>
          <p:cNvPicPr>
            <a:picLocks noGrp="1" noChangeAspect="1" noChangeArrowheads="1"/>
          </p:cNvPicPr>
          <p:nvPr>
            <p:ph idx="1"/>
          </p:nvPr>
        </p:nvPicPr>
        <p:blipFill>
          <a:blip r:embed="rId2"/>
          <a:srcRect/>
          <a:stretch>
            <a:fillRect/>
          </a:stretch>
        </p:blipFill>
        <p:spPr bwMode="auto">
          <a:xfrm>
            <a:off x="642910" y="1142984"/>
            <a:ext cx="7019991" cy="3786214"/>
          </a:xfrm>
          <a:prstGeom prst="rect">
            <a:avLst/>
          </a:prstGeom>
          <a:noFill/>
          <a:ln w="9525">
            <a:solidFill>
              <a:schemeClr val="tx1"/>
            </a:solidFill>
            <a:miter lim="800000"/>
            <a:headEnd/>
            <a:tailEnd/>
          </a:ln>
          <a:effectLst/>
        </p:spPr>
      </p:pic>
      <p:sp>
        <p:nvSpPr>
          <p:cNvPr id="5" name="TextBox 4"/>
          <p:cNvSpPr txBox="1"/>
          <p:nvPr/>
        </p:nvSpPr>
        <p:spPr>
          <a:xfrm>
            <a:off x="642910" y="5572140"/>
            <a:ext cx="7572428" cy="369332"/>
          </a:xfrm>
          <a:prstGeom prst="rect">
            <a:avLst/>
          </a:prstGeom>
          <a:noFill/>
        </p:spPr>
        <p:txBody>
          <a:bodyPr wrap="square" rtlCol="0">
            <a:spAutoFit/>
          </a:bodyPr>
          <a:lstStyle/>
          <a:p>
            <a:r>
              <a:rPr lang="en-US" b="1" dirty="0" smtClean="0"/>
              <a:t>For each card, there is one entry in the global card table</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G1 Collector</a:t>
            </a:r>
            <a:endParaRPr lang="en-US" dirty="0"/>
          </a:p>
        </p:txBody>
      </p:sp>
      <p:sp>
        <p:nvSpPr>
          <p:cNvPr id="3" name="Content Placeholder 2"/>
          <p:cNvSpPr>
            <a:spLocks noGrp="1"/>
          </p:cNvSpPr>
          <p:nvPr>
            <p:ph idx="1"/>
          </p:nvPr>
        </p:nvSpPr>
        <p:spPr/>
        <p:txBody>
          <a:bodyPr>
            <a:normAutofit fontScale="92500"/>
          </a:bodyPr>
          <a:lstStyle/>
          <a:p>
            <a:r>
              <a:rPr lang="en-US" b="1" dirty="0" smtClean="0"/>
              <a:t>For each card, there is one entry in the global card table</a:t>
            </a:r>
            <a:endParaRPr lang="en-US" dirty="0" smtClean="0"/>
          </a:p>
          <a:p>
            <a:r>
              <a:rPr lang="en-US" dirty="0" smtClean="0"/>
              <a:t>This association helps to track which cards are modified (also known as "remembered set"), concentrating its collection and compaction activity first on the areas of the heap that are likely to be full of reclaimable objects, thus improving its efficiency.</a:t>
            </a:r>
          </a:p>
          <a:p>
            <a:r>
              <a:rPr lang="en-US" b="1" dirty="0" smtClean="0"/>
              <a:t>G1 uses a pause prediction model to meet user-defined pause time targets.</a:t>
            </a:r>
          </a:p>
          <a:p>
            <a:r>
              <a:rPr lang="en-US" b="1" dirty="0" smtClean="0"/>
              <a:t>This </a:t>
            </a:r>
            <a:r>
              <a:rPr lang="en-US" dirty="0" smtClean="0"/>
              <a:t>helps minimize pauses that occur with the mark and sweep collector, and should show good performance improvements with long running applications.</a:t>
            </a: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Enable G1</a:t>
            </a:r>
            <a:endParaRPr lang="en-US" dirty="0"/>
          </a:p>
        </p:txBody>
      </p:sp>
      <p:sp>
        <p:nvSpPr>
          <p:cNvPr id="3" name="Content Placeholder 2"/>
          <p:cNvSpPr>
            <a:spLocks noGrp="1"/>
          </p:cNvSpPr>
          <p:nvPr>
            <p:ph idx="1"/>
          </p:nvPr>
        </p:nvSpPr>
        <p:spPr/>
        <p:txBody>
          <a:bodyPr/>
          <a:lstStyle/>
          <a:p>
            <a:r>
              <a:rPr lang="en-GB" dirty="0" smtClean="0"/>
              <a:t>This collector is still under development.</a:t>
            </a:r>
            <a:endParaRPr lang="en-US" dirty="0" smtClean="0"/>
          </a:p>
          <a:p>
            <a:r>
              <a:rPr lang="en-US" dirty="0" smtClean="0"/>
              <a:t>To enable the G1 garbage collector, add the following switch to your JVM:</a:t>
            </a:r>
          </a:p>
          <a:p>
            <a:pPr>
              <a:buNone/>
            </a:pPr>
            <a:r>
              <a:rPr lang="en-US" dirty="0" smtClean="0"/>
              <a:t>java -XX:+</a:t>
            </a:r>
            <a:r>
              <a:rPr lang="en-US" dirty="0" err="1" smtClean="0"/>
              <a:t>UnlockExperimentalVMOptions</a:t>
            </a:r>
            <a:r>
              <a:rPr lang="en-US" dirty="0" smtClean="0"/>
              <a:t> -XX:+UseG1GC . . .</a:t>
            </a:r>
            <a:endParaRPr lang="en-US" dirty="0"/>
          </a:p>
        </p:txBody>
      </p:sp>
    </p:spTree>
  </p:cSld>
  <p:clrMapOvr>
    <a:masterClrMapping/>
  </p:clrMapOvr>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good1</Template>
  <TotalTime>4113</TotalTime>
  <Words>1753</Words>
  <Application>Microsoft Office PowerPoint</Application>
  <PresentationFormat>On-screen Show (4:3)</PresentationFormat>
  <Paragraphs>229</Paragraphs>
  <Slides>93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93</vt:i4>
      </vt:variant>
    </vt:vector>
  </HeadingPairs>
  <TitlesOfParts>
    <vt:vector size="101" baseType="lpstr">
      <vt:lpstr>Arial</vt:lpstr>
      <vt:lpstr>Calibri</vt:lpstr>
      <vt:lpstr>Consolas</vt:lpstr>
      <vt:lpstr>Courier Std</vt:lpstr>
      <vt:lpstr>Times New Roman</vt:lpstr>
      <vt:lpstr>Verdana</vt:lpstr>
      <vt:lpstr>Wingdings</vt:lpstr>
      <vt:lpstr>Profile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JBoss AS 7.1.1</vt:lpstr>
      <vt:lpstr>Server Configuration</vt:lpstr>
      <vt:lpstr>Standalone Configuration</vt:lpstr>
      <vt:lpstr>Server Configuration Elements</vt:lpstr>
      <vt:lpstr>Extensions </vt:lpstr>
      <vt:lpstr>Extensions</vt:lpstr>
      <vt:lpstr>Paths</vt:lpstr>
      <vt:lpstr>Paths</vt:lpstr>
      <vt:lpstr>Management interfaces</vt:lpstr>
      <vt:lpstr>Profiles</vt:lpstr>
      <vt:lpstr>Interfaces</vt:lpstr>
      <vt:lpstr>Interfaces</vt:lpstr>
      <vt:lpstr>Interfaces</vt:lpstr>
      <vt:lpstr>Socket binding groups </vt:lpstr>
      <vt:lpstr>Socket binding groups -- Example</vt:lpstr>
      <vt:lpstr>System properties </vt:lpstr>
      <vt:lpstr>Deployments</vt:lpstr>
      <vt:lpstr>Configuring core subsystems </vt:lpstr>
      <vt:lpstr>Frequently Configured Subsystems</vt:lpstr>
      <vt:lpstr>Configuring the Thread Pool subsystem </vt:lpstr>
      <vt:lpstr>Thread Pool Configuration</vt:lpstr>
      <vt:lpstr>Configuring the Thread factory </vt:lpstr>
      <vt:lpstr>Example of a custom Thread factory configuration </vt:lpstr>
      <vt:lpstr>The thread-name-pattern</vt:lpstr>
      <vt:lpstr>Bounded Thread Pool</vt:lpstr>
      <vt:lpstr>Unbounded Thread Pool </vt:lpstr>
      <vt:lpstr>Queueless Thread Pool </vt:lpstr>
      <vt:lpstr>Scheduled Thread Pool </vt:lpstr>
      <vt:lpstr>Configuring the application server logging </vt:lpstr>
      <vt:lpstr>PowerPoint Presentation</vt:lpstr>
      <vt:lpstr>PowerPoint Presentation</vt:lpstr>
      <vt:lpstr>PowerPoint Presentation</vt:lpstr>
      <vt:lpstr>Configuring Enterprise Services</vt:lpstr>
      <vt:lpstr>PowerPoint Presentation</vt:lpstr>
      <vt:lpstr>Deployable Datasource using -ds.xml</vt:lpstr>
      <vt:lpstr>Deploying a JDBC Driver</vt:lpstr>
      <vt:lpstr>Create and deploy the -dx.xml (e.g. Mysql-ds.xml)</vt:lpstr>
      <vt:lpstr>Drawbacks of -ds.xml deployment</vt:lpstr>
      <vt:lpstr>Deploying the datasource along with your application</vt:lpstr>
      <vt:lpstr>Deployment</vt:lpstr>
      <vt:lpstr>Deployment Scanner</vt:lpstr>
      <vt:lpstr>Changing the behaviour of Deployment Scanner</vt:lpstr>
      <vt:lpstr>Deploying in a custom Location</vt:lpstr>
      <vt:lpstr>PowerPoint Presentation</vt:lpstr>
      <vt:lpstr>JBoss CLI</vt:lpstr>
      <vt:lpstr>PowerPoint Presentation</vt:lpstr>
      <vt:lpstr>PowerPoint Presentation</vt:lpstr>
      <vt:lpstr>PowerPoint Presentation</vt:lpstr>
      <vt:lpstr>PowerPoint Presentation</vt:lpstr>
      <vt:lpstr>The garbage collector algorithms</vt:lpstr>
      <vt:lpstr>Serial Collector</vt:lpstr>
      <vt:lpstr>Parallel Collector</vt:lpstr>
      <vt:lpstr>Concurrent collector (CMS)</vt:lpstr>
      <vt:lpstr>G1 Collector</vt:lpstr>
      <vt:lpstr>G1 Collector</vt:lpstr>
      <vt:lpstr>G1 Collector</vt:lpstr>
      <vt:lpstr>Enable G1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shantanu</dc:creator>
  <cp:lastModifiedBy>Shantanu Banerjee</cp:lastModifiedBy>
  <cp:revision>85</cp:revision>
  <dcterms:created xsi:type="dcterms:W3CDTF">2012-10-02T05:12:50Z</dcterms:created>
  <dcterms:modified xsi:type="dcterms:W3CDTF">2016-03-10T11:08:54Z</dcterms:modified>
</cp:coreProperties>
</file>